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85" r:id="rId2"/>
    <p:sldMasterId id="2147483687" r:id="rId3"/>
  </p:sldMasterIdLst>
  <p:sldIdLst>
    <p:sldId id="306" r:id="rId4"/>
    <p:sldId id="256" r:id="rId5"/>
    <p:sldId id="309" r:id="rId6"/>
    <p:sldId id="307" r:id="rId7"/>
    <p:sldId id="335" r:id="rId8"/>
    <p:sldId id="282" r:id="rId9"/>
    <p:sldId id="336" r:id="rId10"/>
    <p:sldId id="283" r:id="rId11"/>
    <p:sldId id="284" r:id="rId12"/>
    <p:sldId id="285" r:id="rId13"/>
    <p:sldId id="286" r:id="rId14"/>
    <p:sldId id="287" r:id="rId15"/>
    <p:sldId id="313" r:id="rId16"/>
    <p:sldId id="311" r:id="rId17"/>
    <p:sldId id="288" r:id="rId18"/>
    <p:sldId id="289" r:id="rId19"/>
    <p:sldId id="314" r:id="rId20"/>
    <p:sldId id="290" r:id="rId21"/>
    <p:sldId id="293" r:id="rId22"/>
    <p:sldId id="310" r:id="rId23"/>
    <p:sldId id="292" r:id="rId24"/>
    <p:sldId id="291" r:id="rId25"/>
    <p:sldId id="294" r:id="rId26"/>
    <p:sldId id="295" r:id="rId27"/>
    <p:sldId id="296" r:id="rId28"/>
    <p:sldId id="308" r:id="rId29"/>
    <p:sldId id="297" r:id="rId30"/>
    <p:sldId id="298" r:id="rId31"/>
    <p:sldId id="299" r:id="rId32"/>
    <p:sldId id="303" r:id="rId33"/>
    <p:sldId id="317" r:id="rId34"/>
    <p:sldId id="315" r:id="rId35"/>
    <p:sldId id="312" r:id="rId36"/>
    <p:sldId id="302" r:id="rId37"/>
    <p:sldId id="316" r:id="rId38"/>
    <p:sldId id="304" r:id="rId39"/>
    <p:sldId id="305" r:id="rId40"/>
    <p:sldId id="333" r:id="rId41"/>
    <p:sldId id="301" r:id="rId42"/>
    <p:sldId id="327" r:id="rId43"/>
    <p:sldId id="330" r:id="rId44"/>
    <p:sldId id="326" r:id="rId45"/>
    <p:sldId id="329" r:id="rId46"/>
    <p:sldId id="334" r:id="rId47"/>
    <p:sldId id="319" r:id="rId48"/>
    <p:sldId id="325" r:id="rId49"/>
    <p:sldId id="321" r:id="rId50"/>
    <p:sldId id="322" r:id="rId51"/>
    <p:sldId id="323" r:id="rId52"/>
    <p:sldId id="324" r:id="rId53"/>
    <p:sldId id="331" r:id="rId54"/>
    <p:sldId id="344" r:id="rId55"/>
    <p:sldId id="340" r:id="rId56"/>
    <p:sldId id="343" r:id="rId57"/>
    <p:sldId id="338" r:id="rId58"/>
    <p:sldId id="339" r:id="rId59"/>
    <p:sldId id="337" r:id="rId60"/>
    <p:sldId id="341" r:id="rId61"/>
    <p:sldId id="350" r:id="rId62"/>
    <p:sldId id="353" r:id="rId63"/>
    <p:sldId id="349" r:id="rId64"/>
    <p:sldId id="352" r:id="rId65"/>
    <p:sldId id="347" r:id="rId66"/>
    <p:sldId id="348" r:id="rId67"/>
    <p:sldId id="351" r:id="rId68"/>
    <p:sldId id="346" r:id="rId69"/>
    <p:sldId id="360" r:id="rId70"/>
    <p:sldId id="355" r:id="rId71"/>
    <p:sldId id="358" r:id="rId72"/>
    <p:sldId id="359" r:id="rId73"/>
    <p:sldId id="361" r:id="rId74"/>
    <p:sldId id="354" r:id="rId75"/>
    <p:sldId id="345" r:id="rId76"/>
    <p:sldId id="362" r:id="rId7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showPr>
  <p:clrMru>
    <a:srgbClr val="FFFF66"/>
    <a:srgbClr val="E11DC5"/>
    <a:srgbClr val="17F20C"/>
    <a:srgbClr val="EAEF0F"/>
    <a:srgbClr val="FFFF00"/>
    <a:srgbClr val="333333"/>
    <a:srgbClr val="0000FF"/>
    <a:srgbClr val="E2F90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998" autoAdjust="0"/>
    <p:restoredTop sz="94354" autoAdjust="0"/>
  </p:normalViewPr>
  <p:slideViewPr>
    <p:cSldViewPr>
      <p:cViewPr>
        <p:scale>
          <a:sx n="75" d="100"/>
          <a:sy n="75" d="100"/>
        </p:scale>
        <p:origin x="-1008" y="-6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2818"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16281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5A3CAA-CD08-4E95-A0B4-6274398FB888}" type="slidenum">
              <a:rPr lang="en-US"/>
              <a:pPr>
                <a:defRPr/>
              </a:pPr>
              <a:t>‹#›</a:t>
            </a:fld>
            <a:endParaRPr lang="en-US"/>
          </a:p>
        </p:txBody>
      </p:sp>
    </p:spTree>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C6D476-F803-4FCE-9C76-D687B12A29B9}" type="slidenum">
              <a:rPr lang="en-US"/>
              <a:pPr>
                <a:defRPr/>
              </a:pPr>
              <a:t>‹#›</a:t>
            </a:fld>
            <a:endParaRPr lang="en-US"/>
          </a:p>
        </p:txBody>
      </p:sp>
    </p:spTree>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A35CA3-50B9-4923-B296-88BB4BCB1DD2}" type="slidenum">
              <a:rPr lang="en-US"/>
              <a:pPr>
                <a:defRPr/>
              </a:pPr>
              <a:t>‹#›</a:t>
            </a:fld>
            <a:endParaRPr lang="en-US"/>
          </a:p>
        </p:txBody>
      </p:sp>
    </p:spTree>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1625" y="228600"/>
            <a:ext cx="8540750" cy="5870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8C4121-5327-40F0-94E9-0EA16D13F786}" type="slidenum">
              <a:rPr lang="en-US"/>
              <a:pPr>
                <a:defRPr/>
              </a:pPr>
              <a:t>‹#›</a:t>
            </a:fld>
            <a:endParaRPr lang="en-US"/>
          </a:p>
        </p:txBody>
      </p:sp>
    </p:spTree>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p>
        </p:txBody>
      </p:sp>
      <p:sp>
        <p:nvSpPr>
          <p:cNvPr id="23040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2304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smtClean="0"/>
            </a:lvl1pPr>
          </a:lstStyle>
          <a:p>
            <a:pPr>
              <a:defRPr/>
            </a:pPr>
            <a:endParaRPr lang="en-US"/>
          </a:p>
        </p:txBody>
      </p:sp>
      <p:sp>
        <p:nvSpPr>
          <p:cNvPr id="6" name="Rectangle 6"/>
          <p:cNvSpPr>
            <a:spLocks noGrp="1" noChangeArrowheads="1"/>
          </p:cNvSpPr>
          <p:nvPr>
            <p:ph type="sldNum" sz="quarter" idx="11"/>
          </p:nvPr>
        </p:nvSpPr>
        <p:spPr/>
        <p:txBody>
          <a:bodyPr/>
          <a:lstStyle>
            <a:lvl1pPr>
              <a:defRPr smtClean="0"/>
            </a:lvl1pPr>
          </a:lstStyle>
          <a:p>
            <a:pPr>
              <a:defRPr/>
            </a:pPr>
            <a:fld id="{11733989-DC1A-4AC3-86D5-9EF1BBFD7FC5}"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smtClean="0"/>
            </a:lvl1pPr>
          </a:lstStyle>
          <a:p>
            <a:pPr>
              <a:defRPr/>
            </a:pPr>
            <a:endParaRPr lang="en-US"/>
          </a:p>
        </p:txBody>
      </p:sp>
    </p:spTree>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7110E3-2C36-4714-96C0-ADF3BA009C62}" type="slidenum">
              <a:rPr lang="en-US"/>
              <a:pPr>
                <a:defRPr/>
              </a:pPr>
              <a:t>‹#›</a:t>
            </a:fld>
            <a:endParaRPr lang="en-US"/>
          </a:p>
        </p:txBody>
      </p:sp>
    </p:spTree>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EA3BEE-8EA1-4026-9B7E-C64C4DACF825}" type="slidenum">
              <a:rPr lang="en-US"/>
              <a:pPr>
                <a:defRPr/>
              </a:pPr>
              <a:t>‹#›</a:t>
            </a:fld>
            <a:endParaRPr lang="en-US"/>
          </a:p>
        </p:txBody>
      </p:sp>
    </p:spTree>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149171-D681-4862-AB3B-060256F69E04}" type="slidenum">
              <a:rPr lang="en-US"/>
              <a:pPr>
                <a:defRPr/>
              </a:pPr>
              <a:t>‹#›</a:t>
            </a:fld>
            <a:endParaRPr lang="en-US"/>
          </a:p>
        </p:txBody>
      </p:sp>
    </p:spTree>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45A3F3E-531F-4F14-9E64-18D3F6036A0E}" type="slidenum">
              <a:rPr lang="en-US"/>
              <a:pPr>
                <a:defRPr/>
              </a:pPr>
              <a:t>‹#›</a:t>
            </a:fld>
            <a:endParaRPr lang="en-US"/>
          </a:p>
        </p:txBody>
      </p:sp>
    </p:spTree>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9B4AE6-8AAD-4DA5-8434-E9D57E3598DF}" type="slidenum">
              <a:rPr lang="en-US"/>
              <a:pPr>
                <a:defRPr/>
              </a:pPr>
              <a:t>‹#›</a:t>
            </a:fld>
            <a:endParaRPr lang="en-US"/>
          </a:p>
        </p:txBody>
      </p:sp>
    </p:spTree>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5653903-F2C2-4866-ABAA-6A127AC947BA}" type="slidenum">
              <a:rPr lang="en-US"/>
              <a:pPr>
                <a:defRPr/>
              </a:pPr>
              <a:t>‹#›</a:t>
            </a:fld>
            <a:endParaRPr lang="en-US"/>
          </a:p>
        </p:txBody>
      </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E228DC-8D5B-4B18-8832-8EF55FCF053A}" type="slidenum">
              <a:rPr lang="en-US"/>
              <a:pPr>
                <a:defRPr/>
              </a:pPr>
              <a:t>‹#›</a:t>
            </a:fld>
            <a:endParaRPr lang="en-US"/>
          </a:p>
        </p:txBody>
      </p:sp>
    </p:spTree>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1BFF7-CE16-49AC-939C-4D05DE1A9E4E}" type="slidenum">
              <a:rPr lang="en-US"/>
              <a:pPr>
                <a:defRPr/>
              </a:pPr>
              <a:t>‹#›</a:t>
            </a:fld>
            <a:endParaRPr lang="en-US"/>
          </a:p>
        </p:txBody>
      </p:sp>
    </p:spTree>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69F3D9-F35B-466D-83BC-9AEFA0663320}" type="slidenum">
              <a:rPr lang="en-US"/>
              <a:pPr>
                <a:defRPr/>
              </a:pPr>
              <a:t>‹#›</a:t>
            </a:fld>
            <a:endParaRPr lang="en-US"/>
          </a:p>
        </p:txBody>
      </p:sp>
    </p:spTree>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B4364B-CD78-4F4B-A7F8-187617105F41}" type="slidenum">
              <a:rPr lang="en-US"/>
              <a:pPr>
                <a:defRPr/>
              </a:pPr>
              <a:t>‹#›</a:t>
            </a:fld>
            <a:endParaRPr lang="en-US"/>
          </a:p>
        </p:txBody>
      </p:sp>
    </p:spTree>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777266-683C-4086-A78D-45B49B9A17A1}" type="slidenum">
              <a:rPr lang="en-US"/>
              <a:pPr>
                <a:defRPr/>
              </a:pPr>
              <a:t>‹#›</a:t>
            </a:fld>
            <a:endParaRPr lang="en-US"/>
          </a:p>
        </p:txBody>
      </p:sp>
    </p:spTree>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996784-C998-4C21-BEA2-6701904F9DE6}" type="slidenum">
              <a:rPr lang="en-US"/>
              <a:pPr>
                <a:defRPr/>
              </a:pPr>
              <a:t>‹#›</a:t>
            </a:fld>
            <a:endParaRPr lang="en-US"/>
          </a:p>
        </p:txBody>
      </p:sp>
    </p:spTree>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89A62A-1C38-4090-AF42-40160DF36013}" type="slidenum">
              <a:rPr lang="en-US"/>
              <a:pPr>
                <a:defRPr/>
              </a:pPr>
              <a:t>‹#›</a:t>
            </a:fld>
            <a:endParaRPr lang="en-US"/>
          </a:p>
        </p:txBody>
      </p:sp>
    </p:spTree>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327060-A0C2-4676-93A7-654055BB6FDB}" type="slidenum">
              <a:rPr lang="en-US"/>
              <a:pPr>
                <a:defRPr/>
              </a:pPr>
              <a:t>‹#›</a:t>
            </a:fld>
            <a:endParaRPr lang="en-US"/>
          </a:p>
        </p:txBody>
      </p:sp>
    </p:spTree>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2DC006-1BCF-44DA-8071-F15C3803FC1E}" type="slidenum">
              <a:rPr lang="en-US"/>
              <a:pPr>
                <a:defRPr/>
              </a:pPr>
              <a:t>‹#›</a:t>
            </a:fld>
            <a:endParaRPr lang="en-US"/>
          </a:p>
        </p:txBody>
      </p:sp>
    </p:spTree>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563B41-5056-4120-A606-8304CF1F04BE}" type="slidenum">
              <a:rPr lang="en-US"/>
              <a:pPr>
                <a:defRPr/>
              </a:pPr>
              <a:t>‹#›</a:t>
            </a:fld>
            <a:endParaRPr lang="en-US"/>
          </a:p>
        </p:txBody>
      </p:sp>
    </p:spTree>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F13DF9B-12A8-45F5-93F6-13ACA3B5BA0B}" type="slidenum">
              <a:rPr lang="en-US"/>
              <a:pPr>
                <a:defRPr/>
              </a:pPr>
              <a:t>‹#›</a:t>
            </a:fld>
            <a:endParaRPr lang="en-US"/>
          </a:p>
        </p:txBody>
      </p:sp>
    </p:spTree>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1DC71B-4166-475C-BC16-4951552CEEDE}" type="slidenum">
              <a:rPr lang="en-US"/>
              <a:pPr>
                <a:defRPr/>
              </a:pPr>
              <a:t>‹#›</a:t>
            </a:fld>
            <a:endParaRPr lang="en-US"/>
          </a:p>
        </p:txBody>
      </p:sp>
    </p:spTree>
  </p:cSld>
  <p:clrMapOvr>
    <a:masterClrMapping/>
  </p:clrMapOvr>
  <p:transition spd="slow">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20F8BA4-C588-491C-923A-2F998CFE99B8}" type="slidenum">
              <a:rPr lang="en-US"/>
              <a:pPr>
                <a:defRPr/>
              </a:pPr>
              <a:t>‹#›</a:t>
            </a:fld>
            <a:endParaRPr lang="en-US"/>
          </a:p>
        </p:txBody>
      </p:sp>
    </p:spTree>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0585FA4-7769-4E0A-BB1D-334048494820}" type="slidenum">
              <a:rPr lang="en-US"/>
              <a:pPr>
                <a:defRPr/>
              </a:pPr>
              <a:t>‹#›</a:t>
            </a:fld>
            <a:endParaRPr lang="en-US"/>
          </a:p>
        </p:txBody>
      </p:sp>
    </p:spTree>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CB6793-AD9A-4AB1-9C65-CBAAF701EBC9}" type="slidenum">
              <a:rPr lang="en-US"/>
              <a:pPr>
                <a:defRPr/>
              </a:pPr>
              <a:t>‹#›</a:t>
            </a:fld>
            <a:endParaRPr lang="en-US"/>
          </a:p>
        </p:txBody>
      </p:sp>
    </p:spTree>
  </p:cSld>
  <p:clrMapOvr>
    <a:masterClrMapping/>
  </p:clrMapOvr>
  <p:transition spd="slow">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524E8B-E646-4229-9162-4E3A2B02E26B}" type="slidenum">
              <a:rPr lang="en-US"/>
              <a:pPr>
                <a:defRPr/>
              </a:pPr>
              <a:t>‹#›</a:t>
            </a:fld>
            <a:endParaRPr lang="en-US"/>
          </a:p>
        </p:txBody>
      </p:sp>
    </p:spTree>
  </p:cSld>
  <p:clrMapOvr>
    <a:masterClrMapping/>
  </p:clrMapOvr>
  <p:transition spd="slow">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8F3BB5-E70B-41F4-BBB7-E0DD72E8B5A1}" type="slidenum">
              <a:rPr lang="en-US"/>
              <a:pPr>
                <a:defRPr/>
              </a:pPr>
              <a:t>‹#›</a:t>
            </a:fld>
            <a:endParaRPr lang="en-US"/>
          </a:p>
        </p:txBody>
      </p:sp>
    </p:spTree>
  </p:cSld>
  <p:clrMapOvr>
    <a:masterClrMapping/>
  </p:clrMapOvr>
  <p:transition spd="slow">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B22C95-072E-44BF-9216-EBDBDFC637BE}" type="slidenum">
              <a:rPr lang="en-US"/>
              <a:pPr>
                <a:defRPr/>
              </a:pPr>
              <a:t>‹#›</a:t>
            </a:fld>
            <a:endParaRPr lang="en-US"/>
          </a:p>
        </p:txBody>
      </p:sp>
    </p:spTree>
  </p:cSld>
  <p:clrMapOvr>
    <a:masterClrMapping/>
  </p:clrMapOvr>
  <p:transition spd="slow">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A527E3-8F97-4FE5-8F3F-355172E3B405}" type="slidenum">
              <a:rPr lang="en-US"/>
              <a:pPr>
                <a:defRPr/>
              </a:pPr>
              <a:t>‹#›</a:t>
            </a:fld>
            <a:endParaRPr lang="en-US"/>
          </a:p>
        </p:txBody>
      </p:sp>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DBB6BA-2CAF-4DCE-BD75-FD4BB4EBDE8B}" type="slidenum">
              <a:rPr lang="en-US"/>
              <a:pPr>
                <a:defRPr/>
              </a:pPr>
              <a:t>‹#›</a:t>
            </a:fld>
            <a:endParaRPr lang="en-US"/>
          </a:p>
        </p:txBody>
      </p:sp>
    </p:spTree>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E5203E5-E9FB-4662-9617-D000F5BC78BF}" type="slidenum">
              <a:rPr lang="en-US"/>
              <a:pPr>
                <a:defRPr/>
              </a:pPr>
              <a:t>‹#›</a:t>
            </a:fld>
            <a:endParaRPr lang="en-US"/>
          </a:p>
        </p:txBody>
      </p:sp>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E56F04-AE99-4DB9-811A-3BE9946FF6E0}" type="slidenum">
              <a:rPr lang="en-US"/>
              <a:pPr>
                <a:defRPr/>
              </a:pPr>
              <a:t>‹#›</a:t>
            </a:fld>
            <a:endParaRPr lang="en-US"/>
          </a:p>
        </p:txBody>
      </p:sp>
    </p:spTree>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8A49F0-4F05-435E-A270-173006572CEB}" type="slidenum">
              <a:rPr lang="en-US"/>
              <a:pPr>
                <a:defRPr/>
              </a:pPr>
              <a:t>‹#›</a:t>
            </a:fld>
            <a:endParaRPr lang="en-US"/>
          </a:p>
        </p:txBody>
      </p:sp>
    </p:spTree>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B9378B-D5E9-42F8-B9A3-9164396FDE86}" type="slidenum">
              <a:rPr lang="en-US"/>
              <a:pPr>
                <a:defRPr/>
              </a:pPr>
              <a:t>‹#›</a:t>
            </a:fld>
            <a:endParaRPr lang="en-US"/>
          </a:p>
        </p:txBody>
      </p:sp>
    </p:spTree>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0F420D-5C2B-41D4-9DB2-666D601ADB99}" type="slidenum">
              <a:rPr lang="en-US"/>
              <a:pPr>
                <a:defRPr/>
              </a:pPr>
              <a:t>‹#›</a:t>
            </a:fld>
            <a:endParaRPr lang="en-US"/>
          </a:p>
        </p:txBody>
      </p:sp>
    </p:spTree>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6179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179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1796"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defRPr>
            </a:lvl1pPr>
          </a:lstStyle>
          <a:p>
            <a:pPr>
              <a:defRPr/>
            </a:pPr>
            <a:endParaRPr lang="en-US"/>
          </a:p>
        </p:txBody>
      </p:sp>
      <p:sp>
        <p:nvSpPr>
          <p:cNvPr id="1617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defRPr>
            </a:lvl1pPr>
          </a:lstStyle>
          <a:p>
            <a:pPr>
              <a:defRPr/>
            </a:pPr>
            <a:endParaRPr lang="en-US"/>
          </a:p>
        </p:txBody>
      </p:sp>
      <p:sp>
        <p:nvSpPr>
          <p:cNvPr id="161798"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a:defRPr/>
            </a:pPr>
            <a:fld id="{39AE4FC1-20BC-47B9-AC13-3EF12678827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ransition spd="slow">
    <p:rand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93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93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defRPr>
            </a:lvl1pPr>
          </a:lstStyle>
          <a:p>
            <a:pPr>
              <a:defRPr/>
            </a:pPr>
            <a:endParaRPr lang="en-US"/>
          </a:p>
        </p:txBody>
      </p:sp>
      <p:sp>
        <p:nvSpPr>
          <p:cNvPr id="2293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defRPr>
            </a:lvl1pPr>
          </a:lstStyle>
          <a:p>
            <a:pPr>
              <a:defRPr/>
            </a:pPr>
            <a:endParaRPr lang="en-US"/>
          </a:p>
        </p:txBody>
      </p:sp>
      <p:sp>
        <p:nvSpPr>
          <p:cNvPr id="2293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a:defRPr/>
            </a:pPr>
            <a:fld id="{924D9C4F-2B6C-492F-9C5E-77229B47E0B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58"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ransition spd="slow">
    <p:random/>
  </p:transition>
  <p:timing>
    <p:tnLst>
      <p:par>
        <p:cT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45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n-US"/>
          </a:p>
        </p:txBody>
      </p:sp>
      <p:sp>
        <p:nvSpPr>
          <p:cNvPr id="2345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p>
        </p:txBody>
      </p:sp>
      <p:sp>
        <p:nvSpPr>
          <p:cNvPr id="2345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CF78D27E-4B15-4537-B423-86428D3268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ransition spd="slow">
    <p:rand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audio" Target="file:///\\netspace01\d\WWW\PDA\hosenose.net\uploads\M2H-02470124.mp3"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file:///\\netspace01\d\WWW\PDA\hosenose.net\uploads\ConstructionAmbienc_6011_07.mp3"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file:///\\netspace01\d\WWW\PDA\hosenose.net\uploads\JFX00415.mp3" TargetMode="External"/><Relationship Id="rId1" Type="http://schemas.openxmlformats.org/officeDocument/2006/relationships/audio" Target="file:///\\netspace01\d\WWW\PDA\hosenose.net\uploads\M2H-02470124.mp3"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36.xml"/><Relationship Id="rId1" Type="http://schemas.openxmlformats.org/officeDocument/2006/relationships/audio" Target="file:///C:\Documents%20and%20Settings\robert.brush\My%20Documents\Sounds\ConstructionBulldozIN15_13.wav" TargetMode="External"/><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4.xml"/><Relationship Id="rId1" Type="http://schemas.openxmlformats.org/officeDocument/2006/relationships/video" Target="file:///C:\Documents%20and%20Settings\robert.brush\My%20Documents\My%20Videos\PA080072.AVI"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4.xml"/><Relationship Id="rId1" Type="http://schemas.openxmlformats.org/officeDocument/2006/relationships/video" Target="file:///C:\Documents%20and%20Settings\robert.brush\My%20Documents\My%20Videos\PA080086.AVI"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4.xml"/><Relationship Id="rId1" Type="http://schemas.openxmlformats.org/officeDocument/2006/relationships/video" Target="file:///C:\Documents%20and%20Settings\robert.brush\My%20Documents\My%20Videos\PA080083.AVI"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4.xml"/><Relationship Id="rId1" Type="http://schemas.openxmlformats.org/officeDocument/2006/relationships/video" Target="file:///C:\Documents%20and%20Settings\robert.brush\My%20Documents\My%20Videos\PA080074.AVI"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2H-02470124.mp3">
            <a:hlinkClick r:id="" action="ppaction://media"/>
          </p:cNvPr>
          <p:cNvPicPr>
            <a:picLocks noGrp="1" noRot="1" noChangeAspect="1"/>
          </p:cNvPicPr>
          <p:nvPr>
            <p:ph/>
            <a:audioFile r:link="rId1"/>
          </p:nvPr>
        </p:nvPicPr>
        <p:blipFill>
          <a:blip r:embed="rId3"/>
          <a:srcRect/>
          <a:stretch>
            <a:fillRect/>
          </a:stretch>
        </p:blipFill>
        <p:spPr>
          <a:xfrm>
            <a:off x="4419600" y="3013075"/>
            <a:ext cx="304800" cy="304800"/>
          </a:xfrm>
        </p:spPr>
      </p:pic>
    </p:spTree>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11" showWhenStopped="0">
                <p:cTn id="7" repeatCount="indefinite"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38" name="Picture 5" descr="Lake Haven 081"/>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6000">
    <p:whee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5" descr="Lake Haven 083"/>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6000">
    <p:whee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a:xfrm>
            <a:off x="381000" y="1143000"/>
            <a:ext cx="8510588" cy="1325563"/>
          </a:xfrm>
        </p:spPr>
        <p:txBody>
          <a:bodyPr/>
          <a:lstStyle/>
          <a:p>
            <a:pPr eaLnBrk="1" hangingPunct="1">
              <a:defRPr/>
            </a:pPr>
            <a:r>
              <a:rPr lang="en-US" sz="4800" b="1" smtClean="0">
                <a:solidFill>
                  <a:srgbClr val="1EE03E"/>
                </a:solidFill>
                <a:latin typeface="Copperplate Gothic Bold" pitchFamily="34" charset="0"/>
              </a:rPr>
              <a:t>The Transformation  Begins</a:t>
            </a:r>
          </a:p>
        </p:txBody>
      </p:sp>
      <p:sp>
        <p:nvSpPr>
          <p:cNvPr id="55299" name="Rectangle 3"/>
          <p:cNvSpPr>
            <a:spLocks noGrp="1" noRot="1" noChangeArrowheads="1"/>
          </p:cNvSpPr>
          <p:nvPr>
            <p:ph type="body" idx="4294967295"/>
          </p:nvPr>
        </p:nvSpPr>
        <p:spPr>
          <a:xfrm>
            <a:off x="304800" y="2667000"/>
            <a:ext cx="8077200" cy="3733800"/>
          </a:xfrm>
        </p:spPr>
        <p:txBody>
          <a:bodyPr/>
          <a:lstStyle/>
          <a:p>
            <a:pPr lvl="1" algn="ctr" eaLnBrk="1" hangingPunct="1">
              <a:buFontTx/>
              <a:buNone/>
              <a:defRPr/>
            </a:pPr>
            <a:r>
              <a:rPr lang="en-US" sz="7200" b="1" dirty="0" smtClean="0">
                <a:solidFill>
                  <a:schemeClr val="hlink"/>
                </a:solidFill>
                <a:latin typeface="Copperplate Gothic Bold" pitchFamily="34" charset="0"/>
              </a:rPr>
              <a:t>CAUTION</a:t>
            </a:r>
          </a:p>
          <a:p>
            <a:pPr lvl="1" algn="ctr" eaLnBrk="1" hangingPunct="1">
              <a:buFontTx/>
              <a:buNone/>
              <a:defRPr/>
            </a:pPr>
            <a:r>
              <a:rPr lang="en-US" sz="6000" b="1" dirty="0" smtClean="0">
                <a:solidFill>
                  <a:schemeClr val="hlink"/>
                </a:solidFill>
                <a:latin typeface="Copperplate Gothic Bold" pitchFamily="34" charset="0"/>
              </a:rPr>
              <a:t>WORKERS </a:t>
            </a:r>
          </a:p>
          <a:p>
            <a:pPr lvl="1" algn="ctr" eaLnBrk="1" hangingPunct="1">
              <a:buFontTx/>
              <a:buNone/>
              <a:defRPr/>
            </a:pPr>
            <a:r>
              <a:rPr lang="en-US" sz="6000" b="1" dirty="0" smtClean="0">
                <a:solidFill>
                  <a:schemeClr val="hlink"/>
                </a:solidFill>
                <a:latin typeface="Copperplate Gothic Bold" pitchFamily="34" charset="0"/>
              </a:rPr>
              <a:t>AHEAD</a:t>
            </a:r>
          </a:p>
        </p:txBody>
      </p:sp>
      <p:pic>
        <p:nvPicPr>
          <p:cNvPr id="12" name="ConstructionAmbienc_6011_07.mp3">
            <a:hlinkClick r:id="" action="ppaction://media"/>
          </p:cNvPr>
          <p:cNvPicPr>
            <a:picLocks noGrp="1" noRot="1" noChangeAspect="1"/>
          </p:cNvPicPr>
          <p:nvPr>
            <p:ph idx="1"/>
            <a:audioFile r:link="rId1"/>
          </p:nvPr>
        </p:nvPicPr>
        <p:blipFill>
          <a:blip r:embed="rId3"/>
          <a:srcRect/>
          <a:stretch>
            <a:fillRect/>
          </a:stretch>
        </p:blipFill>
        <p:spPr>
          <a:xfrm>
            <a:off x="4419600" y="3735388"/>
            <a:ext cx="304800" cy="304800"/>
          </a:xfrm>
        </p:spPr>
      </p:pic>
    </p:spTree>
  </p:cSld>
  <p:clrMapOvr>
    <a:masterClrMapping/>
  </p:clrMapOvr>
  <p:transition spd="slow" advClick="0" advTm="6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40" presetClass="entr" presetSubtype="0" fill="hold" nodeType="afterEffect">
                                  <p:stCondLst>
                                    <p:cond delay="0"/>
                                  </p:stCondLst>
                                  <p:iterate type="lt">
                                    <p:tmPct val="10000"/>
                                  </p:iterate>
                                  <p:childTnLst>
                                    <p:set>
                                      <p:cBhvr>
                                        <p:cTn id="9" dur="1" fill="hold">
                                          <p:stCondLst>
                                            <p:cond delay="0"/>
                                          </p:stCondLst>
                                        </p:cTn>
                                        <p:tgtEl>
                                          <p:spTgt spid="55298"/>
                                        </p:tgtEl>
                                        <p:attrNameLst>
                                          <p:attrName>style.visibility</p:attrName>
                                        </p:attrNameLst>
                                      </p:cBhvr>
                                      <p:to>
                                        <p:strVal val="visible"/>
                                      </p:to>
                                    </p:set>
                                    <p:animEffect transition="in" filter="fade">
                                      <p:cBhvr>
                                        <p:cTn id="10" dur="1000"/>
                                        <p:tgtEl>
                                          <p:spTgt spid="55298"/>
                                        </p:tgtEl>
                                      </p:cBhvr>
                                    </p:animEffect>
                                    <p:anim calcmode="lin" valueType="num">
                                      <p:cBhvr>
                                        <p:cTn id="11" dur="1000" fill="hold"/>
                                        <p:tgtEl>
                                          <p:spTgt spid="55298"/>
                                        </p:tgtEl>
                                        <p:attrNameLst>
                                          <p:attrName>ppt_x</p:attrName>
                                        </p:attrNameLst>
                                      </p:cBhvr>
                                      <p:tavLst>
                                        <p:tav tm="0">
                                          <p:val>
                                            <p:strVal val="#ppt_x-.1"/>
                                          </p:val>
                                        </p:tav>
                                        <p:tav tm="100000">
                                          <p:val>
                                            <p:strVal val="#ppt_x"/>
                                          </p:val>
                                        </p:tav>
                                      </p:tavLst>
                                    </p:anim>
                                    <p:anim calcmode="lin" valueType="num">
                                      <p:cBhvr>
                                        <p:cTn id="12" dur="1000" fill="hold"/>
                                        <p:tgtEl>
                                          <p:spTgt spid="55298"/>
                                        </p:tgtEl>
                                        <p:attrNameLst>
                                          <p:attrName>ppt_y</p:attrName>
                                        </p:attrNameLst>
                                      </p:cBhvr>
                                      <p:tavLst>
                                        <p:tav tm="0">
                                          <p:val>
                                            <p:strVal val="#ppt_y"/>
                                          </p:val>
                                        </p:tav>
                                        <p:tav tm="100000">
                                          <p:val>
                                            <p:strVal val="#ppt_y"/>
                                          </p:val>
                                        </p:tav>
                                      </p:tavLst>
                                    </p:anim>
                                  </p:childTnLst>
                                </p:cTn>
                              </p:par>
                            </p:childTnLst>
                          </p:cTn>
                        </p:par>
                        <p:par>
                          <p:cTn id="13" fill="hold">
                            <p:stCondLst>
                              <p:cond delay="3200"/>
                            </p:stCondLst>
                            <p:childTnLst>
                              <p:par>
                                <p:cTn id="14" presetID="34" presetClass="emph" presetSubtype="0" fill="hold" grpId="0" nodeType="afterEffect">
                                  <p:stCondLst>
                                    <p:cond delay="0"/>
                                  </p:stCondLst>
                                  <p:iterate type="lt">
                                    <p:tmPct val="10000"/>
                                  </p:iterate>
                                  <p:childTnLst>
                                    <p:animMotion origin="layout" path="M 0.0 0.0 L 0.0 -0.07213" pathEditMode="relative" ptsTypes="">
                                      <p:cBhvr>
                                        <p:cTn id="15" dur="250" accel="50000" decel="50000" autoRev="1" fill="hold">
                                          <p:stCondLst>
                                            <p:cond delay="0"/>
                                          </p:stCondLst>
                                        </p:cTn>
                                        <p:tgtEl>
                                          <p:spTgt spid="55299">
                                            <p:txEl>
                                              <p:pRg st="0" end="0"/>
                                            </p:txEl>
                                          </p:spTgt>
                                        </p:tgtEl>
                                        <p:attrNameLst>
                                          <p:attrName>ppt_x</p:attrName>
                                          <p:attrName>ppt_y</p:attrName>
                                        </p:attrNameLst>
                                      </p:cBhvr>
                                    </p:animMotion>
                                    <p:animRot by="1500000">
                                      <p:cBhvr>
                                        <p:cTn id="16" dur="125" fill="hold">
                                          <p:stCondLst>
                                            <p:cond delay="0"/>
                                          </p:stCondLst>
                                        </p:cTn>
                                        <p:tgtEl>
                                          <p:spTgt spid="55299">
                                            <p:txEl>
                                              <p:pRg st="0" end="0"/>
                                            </p:txEl>
                                          </p:spTgt>
                                        </p:tgtEl>
                                        <p:attrNameLst>
                                          <p:attrName>r</p:attrName>
                                        </p:attrNameLst>
                                      </p:cBhvr>
                                    </p:animRot>
                                    <p:animRot by="-1500000">
                                      <p:cBhvr>
                                        <p:cTn id="17" dur="125" fill="hold">
                                          <p:stCondLst>
                                            <p:cond delay="125"/>
                                          </p:stCondLst>
                                        </p:cTn>
                                        <p:tgtEl>
                                          <p:spTgt spid="55299">
                                            <p:txEl>
                                              <p:pRg st="0" end="0"/>
                                            </p:txEl>
                                          </p:spTgt>
                                        </p:tgtEl>
                                        <p:attrNameLst>
                                          <p:attrName>r</p:attrName>
                                        </p:attrNameLst>
                                      </p:cBhvr>
                                    </p:animRot>
                                    <p:animRot by="-1500000">
                                      <p:cBhvr>
                                        <p:cTn id="18" dur="125" fill="hold">
                                          <p:stCondLst>
                                            <p:cond delay="250"/>
                                          </p:stCondLst>
                                        </p:cTn>
                                        <p:tgtEl>
                                          <p:spTgt spid="55299">
                                            <p:txEl>
                                              <p:pRg st="0" end="0"/>
                                            </p:txEl>
                                          </p:spTgt>
                                        </p:tgtEl>
                                        <p:attrNameLst>
                                          <p:attrName>r</p:attrName>
                                        </p:attrNameLst>
                                      </p:cBhvr>
                                    </p:animRot>
                                    <p:animRot by="1500000">
                                      <p:cBhvr>
                                        <p:cTn id="19" dur="125" fill="hold">
                                          <p:stCondLst>
                                            <p:cond delay="375"/>
                                          </p:stCondLst>
                                        </p:cTn>
                                        <p:tgtEl>
                                          <p:spTgt spid="55299">
                                            <p:txEl>
                                              <p:pRg st="0" end="0"/>
                                            </p:txEl>
                                          </p:spTgt>
                                        </p:tgtEl>
                                        <p:attrNameLst>
                                          <p:attrName>r</p:attrName>
                                        </p:attrNameLst>
                                      </p:cBhvr>
                                    </p:animRot>
                                  </p:childTnLst>
                                </p:cTn>
                              </p:par>
                            </p:childTnLst>
                          </p:cTn>
                        </p:par>
                        <p:par>
                          <p:cTn id="20" fill="hold">
                            <p:stCondLst>
                              <p:cond delay="4000"/>
                            </p:stCondLst>
                            <p:childTnLst>
                              <p:par>
                                <p:cTn id="21" presetID="34" presetClass="emph" presetSubtype="0" fill="hold" grpId="0" nodeType="afterEffect">
                                  <p:stCondLst>
                                    <p:cond delay="0"/>
                                  </p:stCondLst>
                                  <p:iterate type="lt">
                                    <p:tmPct val="10000"/>
                                  </p:iterate>
                                  <p:childTnLst>
                                    <p:animMotion origin="layout" path="M 0.0 0.0 L 0.0 -0.07213" pathEditMode="relative" ptsTypes="">
                                      <p:cBhvr>
                                        <p:cTn id="22" dur="250" accel="50000" decel="50000" autoRev="1" fill="hold">
                                          <p:stCondLst>
                                            <p:cond delay="0"/>
                                          </p:stCondLst>
                                        </p:cTn>
                                        <p:tgtEl>
                                          <p:spTgt spid="55299">
                                            <p:txEl>
                                              <p:pRg st="1" end="1"/>
                                            </p:txEl>
                                          </p:spTgt>
                                        </p:tgtEl>
                                        <p:attrNameLst>
                                          <p:attrName>ppt_x</p:attrName>
                                          <p:attrName>ppt_y</p:attrName>
                                        </p:attrNameLst>
                                      </p:cBhvr>
                                    </p:animMotion>
                                    <p:animRot by="1500000">
                                      <p:cBhvr>
                                        <p:cTn id="23" dur="125" fill="hold">
                                          <p:stCondLst>
                                            <p:cond delay="0"/>
                                          </p:stCondLst>
                                        </p:cTn>
                                        <p:tgtEl>
                                          <p:spTgt spid="55299">
                                            <p:txEl>
                                              <p:pRg st="1" end="1"/>
                                            </p:txEl>
                                          </p:spTgt>
                                        </p:tgtEl>
                                        <p:attrNameLst>
                                          <p:attrName>r</p:attrName>
                                        </p:attrNameLst>
                                      </p:cBhvr>
                                    </p:animRot>
                                    <p:animRot by="-1500000">
                                      <p:cBhvr>
                                        <p:cTn id="24" dur="125" fill="hold">
                                          <p:stCondLst>
                                            <p:cond delay="125"/>
                                          </p:stCondLst>
                                        </p:cTn>
                                        <p:tgtEl>
                                          <p:spTgt spid="55299">
                                            <p:txEl>
                                              <p:pRg st="1" end="1"/>
                                            </p:txEl>
                                          </p:spTgt>
                                        </p:tgtEl>
                                        <p:attrNameLst>
                                          <p:attrName>r</p:attrName>
                                        </p:attrNameLst>
                                      </p:cBhvr>
                                    </p:animRot>
                                    <p:animRot by="-1500000">
                                      <p:cBhvr>
                                        <p:cTn id="25" dur="125" fill="hold">
                                          <p:stCondLst>
                                            <p:cond delay="250"/>
                                          </p:stCondLst>
                                        </p:cTn>
                                        <p:tgtEl>
                                          <p:spTgt spid="55299">
                                            <p:txEl>
                                              <p:pRg st="1" end="1"/>
                                            </p:txEl>
                                          </p:spTgt>
                                        </p:tgtEl>
                                        <p:attrNameLst>
                                          <p:attrName>r</p:attrName>
                                        </p:attrNameLst>
                                      </p:cBhvr>
                                    </p:animRot>
                                    <p:animRot by="1500000">
                                      <p:cBhvr>
                                        <p:cTn id="26" dur="125" fill="hold">
                                          <p:stCondLst>
                                            <p:cond delay="375"/>
                                          </p:stCondLst>
                                        </p:cTn>
                                        <p:tgtEl>
                                          <p:spTgt spid="55299">
                                            <p:txEl>
                                              <p:pRg st="1" end="1"/>
                                            </p:txEl>
                                          </p:spTgt>
                                        </p:tgtEl>
                                        <p:attrNameLst>
                                          <p:attrName>r</p:attrName>
                                        </p:attrNameLst>
                                      </p:cBhvr>
                                    </p:animRot>
                                  </p:childTnLst>
                                </p:cTn>
                              </p:par>
                            </p:childTnLst>
                          </p:cTn>
                        </p:par>
                        <p:par>
                          <p:cTn id="27" fill="hold">
                            <p:stCondLst>
                              <p:cond delay="4800"/>
                            </p:stCondLst>
                            <p:childTnLst>
                              <p:par>
                                <p:cTn id="28" presetID="34" presetClass="emph" presetSubtype="0" fill="hold" grpId="0" nodeType="afterEffect">
                                  <p:stCondLst>
                                    <p:cond delay="0"/>
                                  </p:stCondLst>
                                  <p:iterate type="lt">
                                    <p:tmPct val="10000"/>
                                  </p:iterate>
                                  <p:childTnLst>
                                    <p:animMotion origin="layout" path="M 0.0 0.0 L 0.0 -0.07213" pathEditMode="relative" ptsTypes="">
                                      <p:cBhvr>
                                        <p:cTn id="29" dur="250" accel="50000" decel="50000" autoRev="1" fill="hold">
                                          <p:stCondLst>
                                            <p:cond delay="0"/>
                                          </p:stCondLst>
                                        </p:cTn>
                                        <p:tgtEl>
                                          <p:spTgt spid="55299">
                                            <p:txEl>
                                              <p:pRg st="2" end="2"/>
                                            </p:txEl>
                                          </p:spTgt>
                                        </p:tgtEl>
                                        <p:attrNameLst>
                                          <p:attrName>ppt_x</p:attrName>
                                          <p:attrName>ppt_y</p:attrName>
                                        </p:attrNameLst>
                                      </p:cBhvr>
                                    </p:animMotion>
                                    <p:animRot by="1500000">
                                      <p:cBhvr>
                                        <p:cTn id="30" dur="125" fill="hold">
                                          <p:stCondLst>
                                            <p:cond delay="0"/>
                                          </p:stCondLst>
                                        </p:cTn>
                                        <p:tgtEl>
                                          <p:spTgt spid="55299">
                                            <p:txEl>
                                              <p:pRg st="2" end="2"/>
                                            </p:txEl>
                                          </p:spTgt>
                                        </p:tgtEl>
                                        <p:attrNameLst>
                                          <p:attrName>r</p:attrName>
                                        </p:attrNameLst>
                                      </p:cBhvr>
                                    </p:animRot>
                                    <p:animRot by="-1500000">
                                      <p:cBhvr>
                                        <p:cTn id="31" dur="125" fill="hold">
                                          <p:stCondLst>
                                            <p:cond delay="125"/>
                                          </p:stCondLst>
                                        </p:cTn>
                                        <p:tgtEl>
                                          <p:spTgt spid="55299">
                                            <p:txEl>
                                              <p:pRg st="2" end="2"/>
                                            </p:txEl>
                                          </p:spTgt>
                                        </p:tgtEl>
                                        <p:attrNameLst>
                                          <p:attrName>r</p:attrName>
                                        </p:attrNameLst>
                                      </p:cBhvr>
                                    </p:animRot>
                                    <p:animRot by="-1500000">
                                      <p:cBhvr>
                                        <p:cTn id="32" dur="125" fill="hold">
                                          <p:stCondLst>
                                            <p:cond delay="250"/>
                                          </p:stCondLst>
                                        </p:cTn>
                                        <p:tgtEl>
                                          <p:spTgt spid="55299">
                                            <p:txEl>
                                              <p:pRg st="2" end="2"/>
                                            </p:txEl>
                                          </p:spTgt>
                                        </p:tgtEl>
                                        <p:attrNameLst>
                                          <p:attrName>r</p:attrName>
                                        </p:attrNameLst>
                                      </p:cBhvr>
                                    </p:animRot>
                                    <p:animRot by="1500000">
                                      <p:cBhvr>
                                        <p:cTn id="33" dur="125" fill="hold">
                                          <p:stCondLst>
                                            <p:cond delay="375"/>
                                          </p:stCondLst>
                                        </p:cTn>
                                        <p:tgtEl>
                                          <p:spTgt spid="55299">
                                            <p:txEl>
                                              <p:pRg st="2" end="2"/>
                                            </p:txEl>
                                          </p:spTgt>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grpId="1" nodeType="clickEffect">
                                  <p:stCondLst>
                                    <p:cond delay="0"/>
                                  </p:stCondLst>
                                  <p:iterate type="lt">
                                    <p:tmPct val="10000"/>
                                  </p:iterate>
                                  <p:childTnLst>
                                    <p:set>
                                      <p:cBhvr>
                                        <p:cTn id="37" dur="1" fill="hold">
                                          <p:stCondLst>
                                            <p:cond delay="0"/>
                                          </p:stCondLst>
                                        </p:cTn>
                                        <p:tgtEl>
                                          <p:spTgt spid="55299">
                                            <p:txEl>
                                              <p:pRg st="0" end="0"/>
                                            </p:txEl>
                                          </p:spTgt>
                                        </p:tgtEl>
                                        <p:attrNameLst>
                                          <p:attrName>style.visibility</p:attrName>
                                        </p:attrNameLst>
                                      </p:cBhvr>
                                      <p:to>
                                        <p:strVal val="visible"/>
                                      </p:to>
                                    </p:set>
                                    <p:anim calcmode="lin" valueType="num">
                                      <p:cBhvr>
                                        <p:cTn id="38" dur="500" fill="hold"/>
                                        <p:tgtEl>
                                          <p:spTgt spid="5529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55299">
                                            <p:txEl>
                                              <p:pRg st="0" end="0"/>
                                            </p:txEl>
                                          </p:spTgt>
                                        </p:tgtEl>
                                        <p:attrNameLst>
                                          <p:attrName>ppt_y</p:attrName>
                                        </p:attrNameLst>
                                      </p:cBhvr>
                                      <p:tavLst>
                                        <p:tav tm="0">
                                          <p:val>
                                            <p:strVal val="#ppt_y"/>
                                          </p:val>
                                        </p:tav>
                                        <p:tav tm="100000">
                                          <p:val>
                                            <p:strVal val="#ppt_y"/>
                                          </p:val>
                                        </p:tav>
                                      </p:tavLst>
                                    </p:anim>
                                    <p:anim calcmode="lin" valueType="num">
                                      <p:cBhvr>
                                        <p:cTn id="40" dur="500" fill="hold"/>
                                        <p:tgtEl>
                                          <p:spTgt spid="5529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5529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55299">
                                            <p:txEl>
                                              <p:pRg st="0" end="0"/>
                                            </p:txEl>
                                          </p:spTgt>
                                        </p:tgtEl>
                                      </p:cBhvr>
                                    </p:animEffect>
                                  </p:childTnLst>
                                </p:cTn>
                              </p:par>
                              <p:par>
                                <p:cTn id="43" presetID="41" presetClass="entr" presetSubtype="0" fill="hold" grpId="1" nodeType="withEffect">
                                  <p:stCondLst>
                                    <p:cond delay="0"/>
                                  </p:stCondLst>
                                  <p:iterate type="lt">
                                    <p:tmPct val="10000"/>
                                  </p:iterate>
                                  <p:childTnLst>
                                    <p:set>
                                      <p:cBhvr>
                                        <p:cTn id="44" dur="1" fill="hold">
                                          <p:stCondLst>
                                            <p:cond delay="0"/>
                                          </p:stCondLst>
                                        </p:cTn>
                                        <p:tgtEl>
                                          <p:spTgt spid="55299">
                                            <p:txEl>
                                              <p:pRg st="1" end="1"/>
                                            </p:txEl>
                                          </p:spTgt>
                                        </p:tgtEl>
                                        <p:attrNameLst>
                                          <p:attrName>style.visibility</p:attrName>
                                        </p:attrNameLst>
                                      </p:cBhvr>
                                      <p:to>
                                        <p:strVal val="visible"/>
                                      </p:to>
                                    </p:set>
                                    <p:anim calcmode="lin" valueType="num">
                                      <p:cBhvr>
                                        <p:cTn id="45" dur="500" fill="hold"/>
                                        <p:tgtEl>
                                          <p:spTgt spid="5529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55299">
                                            <p:txEl>
                                              <p:pRg st="1" end="1"/>
                                            </p:txEl>
                                          </p:spTgt>
                                        </p:tgtEl>
                                        <p:attrNameLst>
                                          <p:attrName>ppt_y</p:attrName>
                                        </p:attrNameLst>
                                      </p:cBhvr>
                                      <p:tavLst>
                                        <p:tav tm="0">
                                          <p:val>
                                            <p:strVal val="#ppt_y"/>
                                          </p:val>
                                        </p:tav>
                                        <p:tav tm="100000">
                                          <p:val>
                                            <p:strVal val="#ppt_y"/>
                                          </p:val>
                                        </p:tav>
                                      </p:tavLst>
                                    </p:anim>
                                    <p:anim calcmode="lin" valueType="num">
                                      <p:cBhvr>
                                        <p:cTn id="47" dur="500" fill="hold"/>
                                        <p:tgtEl>
                                          <p:spTgt spid="5529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5529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55299">
                                            <p:txEl>
                                              <p:pRg st="1" end="1"/>
                                            </p:txEl>
                                          </p:spTgt>
                                        </p:tgtEl>
                                      </p:cBhvr>
                                    </p:animEffect>
                                  </p:childTnLst>
                                </p:cTn>
                              </p:par>
                              <p:par>
                                <p:cTn id="50" presetID="41" presetClass="entr" presetSubtype="0" fill="hold" grpId="1" nodeType="withEffect">
                                  <p:stCondLst>
                                    <p:cond delay="0"/>
                                  </p:stCondLst>
                                  <p:iterate type="lt">
                                    <p:tmPct val="10000"/>
                                  </p:iterate>
                                  <p:childTnLst>
                                    <p:set>
                                      <p:cBhvr>
                                        <p:cTn id="51" dur="1" fill="hold">
                                          <p:stCondLst>
                                            <p:cond delay="0"/>
                                          </p:stCondLst>
                                        </p:cTn>
                                        <p:tgtEl>
                                          <p:spTgt spid="55299">
                                            <p:txEl>
                                              <p:pRg st="2" end="2"/>
                                            </p:txEl>
                                          </p:spTgt>
                                        </p:tgtEl>
                                        <p:attrNameLst>
                                          <p:attrName>style.visibility</p:attrName>
                                        </p:attrNameLst>
                                      </p:cBhvr>
                                      <p:to>
                                        <p:strVal val="visible"/>
                                      </p:to>
                                    </p:set>
                                    <p:anim calcmode="lin" valueType="num">
                                      <p:cBhvr>
                                        <p:cTn id="52" dur="500" fill="hold"/>
                                        <p:tgtEl>
                                          <p:spTgt spid="5529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55299">
                                            <p:txEl>
                                              <p:pRg st="2" end="2"/>
                                            </p:txEl>
                                          </p:spTgt>
                                        </p:tgtEl>
                                        <p:attrNameLst>
                                          <p:attrName>ppt_y</p:attrName>
                                        </p:attrNameLst>
                                      </p:cBhvr>
                                      <p:tavLst>
                                        <p:tav tm="0">
                                          <p:val>
                                            <p:strVal val="#ppt_y"/>
                                          </p:val>
                                        </p:tav>
                                        <p:tav tm="100000">
                                          <p:val>
                                            <p:strVal val="#ppt_y"/>
                                          </p:val>
                                        </p:tav>
                                      </p:tavLst>
                                    </p:anim>
                                    <p:anim calcmode="lin" valueType="num">
                                      <p:cBhvr>
                                        <p:cTn id="54" dur="500" fill="hold"/>
                                        <p:tgtEl>
                                          <p:spTgt spid="5529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5529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552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14" showWhenStopped="0">
                <p:cTn id="57" repeatCount="indefinite"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55299" grpId="0" build="p"/>
      <p:bldP spid="55299" grpId="1"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410" name="Picture 5" descr="Picture 014"/>
          <p:cNvPicPr>
            <a:picLocks noGrp="1" noChangeAspect="1" noChangeArrowheads="1"/>
          </p:cNvPicPr>
          <p:nvPr>
            <p:ph/>
          </p:nvPr>
        </p:nvPicPr>
        <p:blipFill>
          <a:blip r:embed="rId2" cstate="screen"/>
          <a:srcRect/>
          <a:stretch>
            <a:fillRect/>
          </a:stretch>
        </p:blipFill>
        <p:spPr>
          <a:xfrm>
            <a:off x="0" y="0"/>
            <a:ext cx="9144000" cy="6858000"/>
          </a:xfrm>
        </p:spPr>
      </p:pic>
      <p:sp>
        <p:nvSpPr>
          <p:cNvPr id="135174" name="Text Box 6"/>
          <p:cNvSpPr txBox="1">
            <a:spLocks noChangeArrowheads="1"/>
          </p:cNvSpPr>
          <p:nvPr/>
        </p:nvSpPr>
        <p:spPr bwMode="auto">
          <a:xfrm>
            <a:off x="1981200" y="2286000"/>
            <a:ext cx="3124200" cy="1187450"/>
          </a:xfrm>
          <a:prstGeom prst="rect">
            <a:avLst/>
          </a:prstGeom>
          <a:noFill/>
          <a:ln w="9525">
            <a:noFill/>
            <a:miter lim="800000"/>
            <a:headEnd/>
            <a:tailEnd/>
          </a:ln>
        </p:spPr>
        <p:txBody>
          <a:bodyPr>
            <a:spAutoFit/>
          </a:bodyPr>
          <a:lstStyle/>
          <a:p>
            <a:pPr>
              <a:spcBef>
                <a:spcPct val="50000"/>
              </a:spcBef>
            </a:pPr>
            <a:r>
              <a:rPr lang="en-US" sz="2400" b="1">
                <a:solidFill>
                  <a:schemeClr val="bg1"/>
                </a:solidFill>
                <a:latin typeface="Copperplate Gothic Bold" pitchFamily="34" charset="0"/>
              </a:rPr>
              <a:t>The Construction Entrance</a:t>
            </a:r>
          </a:p>
        </p:txBody>
      </p:sp>
    </p:spTree>
  </p:cSld>
  <p:clrMapOvr>
    <a:masterClrMapping/>
  </p:clrMapOvr>
  <p:transition spd="slow" advClick="0" advTm="8000">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35174"/>
                                        </p:tgtEl>
                                        <p:attrNameLst>
                                          <p:attrName>style.visibility</p:attrName>
                                        </p:attrNameLst>
                                      </p:cBhvr>
                                      <p:to>
                                        <p:strVal val="visible"/>
                                      </p:to>
                                    </p:set>
                                    <p:anim calcmode="lin" valueType="num">
                                      <p:cBhvr>
                                        <p:cTn id="7" dur="1000" fill="hold"/>
                                        <p:tgtEl>
                                          <p:spTgt spid="135174"/>
                                        </p:tgtEl>
                                        <p:attrNameLst>
                                          <p:attrName>ppt_w</p:attrName>
                                        </p:attrNameLst>
                                      </p:cBhvr>
                                      <p:tavLst>
                                        <p:tav tm="0">
                                          <p:val>
                                            <p:fltVal val="0"/>
                                          </p:val>
                                        </p:tav>
                                        <p:tav tm="100000">
                                          <p:val>
                                            <p:strVal val="#ppt_w"/>
                                          </p:val>
                                        </p:tav>
                                      </p:tavLst>
                                    </p:anim>
                                    <p:anim calcmode="lin" valueType="num">
                                      <p:cBhvr>
                                        <p:cTn id="8" dur="1000" fill="hold"/>
                                        <p:tgtEl>
                                          <p:spTgt spid="135174"/>
                                        </p:tgtEl>
                                        <p:attrNameLst>
                                          <p:attrName>ppt_h</p:attrName>
                                        </p:attrNameLst>
                                      </p:cBhvr>
                                      <p:tavLst>
                                        <p:tav tm="0">
                                          <p:val>
                                            <p:fltVal val="0"/>
                                          </p:val>
                                        </p:tav>
                                        <p:tav tm="100000">
                                          <p:val>
                                            <p:strVal val="#ppt_h"/>
                                          </p:val>
                                        </p:tav>
                                      </p:tavLst>
                                    </p:anim>
                                    <p:anim calcmode="lin" valueType="num">
                                      <p:cBhvr>
                                        <p:cTn id="9" dur="1000" fill="hold"/>
                                        <p:tgtEl>
                                          <p:spTgt spid="1351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51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2500"/>
                                  </p:stCondLst>
                                  <p:childTnLst>
                                    <p:animEffect transition="out" filter="dissolve">
                                      <p:cBhvr>
                                        <p:cTn id="14" dur="500"/>
                                        <p:tgtEl>
                                          <p:spTgt spid="135174"/>
                                        </p:tgtEl>
                                      </p:cBhvr>
                                    </p:animEffect>
                                    <p:set>
                                      <p:cBhvr>
                                        <p:cTn id="15" dur="1" fill="hold">
                                          <p:stCondLst>
                                            <p:cond delay="499"/>
                                          </p:stCondLst>
                                        </p:cTn>
                                        <p:tgtEl>
                                          <p:spTgt spid="1351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4" grpId="0"/>
      <p:bldP spid="135174" grpId="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434" name="Picture 5" descr="Picture 015"/>
          <p:cNvPicPr>
            <a:picLocks noGrp="1" noChangeAspect="1" noChangeArrowheads="1"/>
          </p:cNvPicPr>
          <p:nvPr>
            <p:ph/>
          </p:nvPr>
        </p:nvPicPr>
        <p:blipFill>
          <a:blip r:embed="rId2" cstate="screen"/>
          <a:srcRect/>
          <a:stretch>
            <a:fillRect/>
          </a:stretch>
        </p:blipFill>
        <p:spPr>
          <a:xfrm>
            <a:off x="0" y="0"/>
            <a:ext cx="9144000" cy="6858000"/>
          </a:xfrm>
        </p:spPr>
      </p:pic>
      <p:sp>
        <p:nvSpPr>
          <p:cNvPr id="18435" name="Text Box 8"/>
          <p:cNvSpPr txBox="1">
            <a:spLocks noChangeArrowheads="1"/>
          </p:cNvSpPr>
          <p:nvPr/>
        </p:nvSpPr>
        <p:spPr bwMode="auto">
          <a:xfrm>
            <a:off x="1447800" y="1981200"/>
            <a:ext cx="6705600" cy="366713"/>
          </a:xfrm>
          <a:prstGeom prst="rect">
            <a:avLst/>
          </a:prstGeom>
          <a:noFill/>
          <a:ln w="9525">
            <a:noFill/>
            <a:miter lim="800000"/>
            <a:headEnd/>
            <a:tailEnd/>
          </a:ln>
        </p:spPr>
        <p:txBody>
          <a:bodyPr>
            <a:spAutoFit/>
          </a:bodyPr>
          <a:lstStyle/>
          <a:p>
            <a:pPr>
              <a:spcBef>
                <a:spcPct val="50000"/>
              </a:spcBef>
            </a:pPr>
            <a:endParaRPr lang="en-US"/>
          </a:p>
        </p:txBody>
      </p:sp>
      <p:sp>
        <p:nvSpPr>
          <p:cNvPr id="130057" name="Text Box 9"/>
          <p:cNvSpPr txBox="1">
            <a:spLocks noChangeArrowheads="1"/>
          </p:cNvSpPr>
          <p:nvPr/>
        </p:nvSpPr>
        <p:spPr bwMode="auto">
          <a:xfrm>
            <a:off x="457200" y="5715000"/>
            <a:ext cx="8229600" cy="457200"/>
          </a:xfrm>
          <a:prstGeom prst="rect">
            <a:avLst/>
          </a:prstGeom>
          <a:noFill/>
          <a:ln w="9525">
            <a:noFill/>
            <a:miter lim="800000"/>
            <a:headEnd/>
            <a:tailEnd/>
          </a:ln>
        </p:spPr>
        <p:txBody>
          <a:bodyPr>
            <a:spAutoFit/>
          </a:bodyPr>
          <a:lstStyle/>
          <a:p>
            <a:r>
              <a:rPr lang="en-US" sz="2400">
                <a:solidFill>
                  <a:srgbClr val="17F20C"/>
                </a:solidFill>
                <a:latin typeface="Copperplate Gothic Bold" pitchFamily="34" charset="0"/>
              </a:rPr>
              <a:t>The Staging Area, for River Stone Materials</a:t>
            </a:r>
          </a:p>
        </p:txBody>
      </p:sp>
    </p:spTree>
  </p:cSld>
  <p:clrMapOvr>
    <a:masterClrMapping/>
  </p:clrMapOvr>
  <p:transition spd="slow" advClick="0" advTm="9000">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30057"/>
                                        </p:tgtEl>
                                        <p:attrNameLst>
                                          <p:attrName>style.visibility</p:attrName>
                                        </p:attrNameLst>
                                      </p:cBhvr>
                                      <p:to>
                                        <p:strVal val="visible"/>
                                      </p:to>
                                    </p:set>
                                    <p:anim calcmode="lin" valueType="num">
                                      <p:cBhvr>
                                        <p:cTn id="7" dur="1000" fill="hold"/>
                                        <p:tgtEl>
                                          <p:spTgt spid="130057"/>
                                        </p:tgtEl>
                                        <p:attrNameLst>
                                          <p:attrName>ppt_w</p:attrName>
                                        </p:attrNameLst>
                                      </p:cBhvr>
                                      <p:tavLst>
                                        <p:tav tm="0">
                                          <p:val>
                                            <p:fltVal val="0"/>
                                          </p:val>
                                        </p:tav>
                                        <p:tav tm="100000">
                                          <p:val>
                                            <p:strVal val="#ppt_w"/>
                                          </p:val>
                                        </p:tav>
                                      </p:tavLst>
                                    </p:anim>
                                    <p:anim calcmode="lin" valueType="num">
                                      <p:cBhvr>
                                        <p:cTn id="8" dur="1000" fill="hold"/>
                                        <p:tgtEl>
                                          <p:spTgt spid="130057"/>
                                        </p:tgtEl>
                                        <p:attrNameLst>
                                          <p:attrName>ppt_h</p:attrName>
                                        </p:attrNameLst>
                                      </p:cBhvr>
                                      <p:tavLst>
                                        <p:tav tm="0">
                                          <p:val>
                                            <p:fltVal val="0"/>
                                          </p:val>
                                        </p:tav>
                                        <p:tav tm="100000">
                                          <p:val>
                                            <p:strVal val="#ppt_h"/>
                                          </p:val>
                                        </p:tav>
                                      </p:tavLst>
                                    </p:anim>
                                    <p:anim calcmode="lin" valueType="num">
                                      <p:cBhvr>
                                        <p:cTn id="9" dur="1000" fill="hold"/>
                                        <p:tgtEl>
                                          <p:spTgt spid="13005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005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8" name="Picture 5" descr="IMG_0250"/>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6000">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9" descr="IMG_0251"/>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6000">
    <p:whee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506" name="Picture 5" descr="Pictures 002"/>
          <p:cNvPicPr>
            <a:picLocks noGrp="1" noChangeAspect="1" noChangeArrowheads="1"/>
          </p:cNvPicPr>
          <p:nvPr>
            <p:ph/>
          </p:nvPr>
        </p:nvPicPr>
        <p:blipFill>
          <a:blip r:embed="rId2" cstate="screen"/>
          <a:srcRect/>
          <a:stretch>
            <a:fillRect/>
          </a:stretch>
        </p:blipFill>
        <p:spPr>
          <a:xfrm>
            <a:off x="0" y="0"/>
            <a:ext cx="9144000" cy="6858000"/>
          </a:xfrm>
        </p:spPr>
      </p:pic>
      <p:sp>
        <p:nvSpPr>
          <p:cNvPr id="136198" name="Text Box 6"/>
          <p:cNvSpPr txBox="1">
            <a:spLocks noChangeArrowheads="1"/>
          </p:cNvSpPr>
          <p:nvPr/>
        </p:nvSpPr>
        <p:spPr bwMode="auto">
          <a:xfrm>
            <a:off x="3733800" y="5257800"/>
            <a:ext cx="4953000" cy="1187450"/>
          </a:xfrm>
          <a:prstGeom prst="rect">
            <a:avLst/>
          </a:prstGeom>
          <a:noFill/>
          <a:ln w="9525">
            <a:noFill/>
            <a:miter lim="800000"/>
            <a:headEnd/>
            <a:tailEnd/>
          </a:ln>
        </p:spPr>
        <p:txBody>
          <a:bodyPr>
            <a:spAutoFit/>
          </a:bodyPr>
          <a:lstStyle/>
          <a:p>
            <a:pPr>
              <a:spcBef>
                <a:spcPct val="50000"/>
              </a:spcBef>
            </a:pPr>
            <a:r>
              <a:rPr lang="en-US" sz="2400" b="1">
                <a:solidFill>
                  <a:schemeClr val="bg1"/>
                </a:solidFill>
                <a:latin typeface="Copperplate Gothic Bold" pitchFamily="34" charset="0"/>
              </a:rPr>
              <a:t>The Main Pond is excavated and the surrounding areas are cleaned of debris</a:t>
            </a:r>
          </a:p>
        </p:txBody>
      </p:sp>
    </p:spTree>
  </p:cSld>
  <p:clrMapOvr>
    <a:masterClrMapping/>
  </p:clrMapOvr>
  <p:transition spd="slow" advClick="0" advTm="11000">
    <p:whee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36198"/>
                                        </p:tgtEl>
                                        <p:attrNameLst>
                                          <p:attrName>style.visibility</p:attrName>
                                        </p:attrNameLst>
                                      </p:cBhvr>
                                      <p:to>
                                        <p:strVal val="visible"/>
                                      </p:to>
                                    </p:set>
                                    <p:anim calcmode="lin" valueType="num">
                                      <p:cBhvr>
                                        <p:cTn id="7" dur="500" decel="50000" fill="hold">
                                          <p:stCondLst>
                                            <p:cond delay="0"/>
                                          </p:stCondLst>
                                        </p:cTn>
                                        <p:tgtEl>
                                          <p:spTgt spid="13619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619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6198"/>
                                        </p:tgtEl>
                                        <p:attrNameLst>
                                          <p:attrName>ppt_w</p:attrName>
                                        </p:attrNameLst>
                                      </p:cBhvr>
                                      <p:tavLst>
                                        <p:tav tm="0">
                                          <p:val>
                                            <p:strVal val="#ppt_w*.05"/>
                                          </p:val>
                                        </p:tav>
                                        <p:tav tm="100000">
                                          <p:val>
                                            <p:strVal val="#ppt_w"/>
                                          </p:val>
                                        </p:tav>
                                      </p:tavLst>
                                    </p:anim>
                                    <p:anim calcmode="lin" valueType="num">
                                      <p:cBhvr>
                                        <p:cTn id="10" dur="1000" fill="hold"/>
                                        <p:tgtEl>
                                          <p:spTgt spid="13619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619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619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619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6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530" name="Picture 5" descr="IMG_0248"/>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6000">
    <p:wheel spokes="3"/>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554" name="Picture 7" descr="IMG_0249"/>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6000">
    <p:whee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Rot="1" noChangeArrowheads="1"/>
          </p:cNvSpPr>
          <p:nvPr>
            <p:ph type="ctrTitle"/>
          </p:nvPr>
        </p:nvSpPr>
        <p:spPr>
          <a:xfrm>
            <a:off x="457200" y="838200"/>
            <a:ext cx="8153400" cy="1447800"/>
          </a:xfrm>
        </p:spPr>
        <p:txBody>
          <a:bodyPr/>
          <a:lstStyle/>
          <a:p>
            <a:pPr eaLnBrk="1" hangingPunct="1">
              <a:defRPr/>
            </a:pPr>
            <a:r>
              <a:rPr lang="en-US" b="1" smtClean="0">
                <a:latin typeface="Copperplate Gothic Bold" pitchFamily="34" charset="0"/>
              </a:rPr>
              <a:t>Lake Haven Stream Restoration Project</a:t>
            </a:r>
            <a:br>
              <a:rPr lang="en-US" b="1" smtClean="0">
                <a:latin typeface="Copperplate Gothic Bold" pitchFamily="34" charset="0"/>
              </a:rPr>
            </a:br>
            <a:r>
              <a:rPr lang="en-US" b="1" smtClean="0">
                <a:latin typeface="Copperplate Gothic Bold" pitchFamily="34" charset="0"/>
              </a:rPr>
              <a:t/>
            </a:r>
            <a:br>
              <a:rPr lang="en-US" b="1" smtClean="0">
                <a:latin typeface="Copperplate Gothic Bold" pitchFamily="34" charset="0"/>
              </a:rPr>
            </a:br>
            <a:endParaRPr lang="en-US" sz="1800" b="1" smtClean="0">
              <a:latin typeface="Copperplate Gothic Bold" pitchFamily="34" charset="0"/>
            </a:endParaRPr>
          </a:p>
        </p:txBody>
      </p:sp>
      <p:sp>
        <p:nvSpPr>
          <p:cNvPr id="2051" name="Rectangle 3"/>
          <p:cNvSpPr>
            <a:spLocks noGrp="1" noRot="1" noChangeArrowheads="1"/>
          </p:cNvSpPr>
          <p:nvPr>
            <p:ph type="subTitle" idx="1"/>
          </p:nvPr>
        </p:nvSpPr>
        <p:spPr>
          <a:xfrm>
            <a:off x="1447800" y="5562600"/>
            <a:ext cx="6400800" cy="838200"/>
          </a:xfrm>
        </p:spPr>
        <p:txBody>
          <a:bodyPr/>
          <a:lstStyle/>
          <a:p>
            <a:pPr eaLnBrk="1" hangingPunct="1">
              <a:defRPr/>
            </a:pPr>
            <a:r>
              <a:rPr lang="en-US" sz="4400" b="1" smtClean="0">
                <a:latin typeface="Copperplate Gothic Bold" pitchFamily="34" charset="0"/>
              </a:rPr>
              <a:t>2008</a:t>
            </a:r>
          </a:p>
        </p:txBody>
      </p:sp>
      <p:sp>
        <p:nvSpPr>
          <p:cNvPr id="2053" name="Text Box 5"/>
          <p:cNvSpPr txBox="1">
            <a:spLocks noChangeArrowheads="1"/>
          </p:cNvSpPr>
          <p:nvPr/>
        </p:nvSpPr>
        <p:spPr bwMode="auto">
          <a:xfrm>
            <a:off x="762000" y="1828800"/>
            <a:ext cx="7696200" cy="1920875"/>
          </a:xfrm>
          <a:prstGeom prst="rect">
            <a:avLst/>
          </a:prstGeom>
          <a:noFill/>
          <a:ln w="9525">
            <a:noFill/>
            <a:miter lim="800000"/>
            <a:headEnd/>
            <a:tailEnd/>
          </a:ln>
          <a:effectLst/>
        </p:spPr>
        <p:txBody>
          <a:bodyPr>
            <a:spAutoFit/>
          </a:bodyPr>
          <a:lstStyle/>
          <a:p>
            <a:pPr algn="ctr">
              <a:spcBef>
                <a:spcPct val="50000"/>
              </a:spcBef>
              <a:defRPr/>
            </a:pPr>
            <a:r>
              <a:rPr lang="en-US" sz="2000" b="1">
                <a:effectLst>
                  <a:outerShdw blurRad="38100" dist="38100" dir="2700000" algn="tl">
                    <a:srgbClr val="000000"/>
                  </a:outerShdw>
                </a:effectLst>
                <a:latin typeface="Copperplate Gothic Bold" pitchFamily="34" charset="0"/>
              </a:rPr>
              <a:t>The Owner: </a:t>
            </a:r>
          </a:p>
          <a:p>
            <a:pPr algn="ctr">
              <a:spcBef>
                <a:spcPct val="50000"/>
              </a:spcBef>
              <a:defRPr/>
            </a:pPr>
            <a:r>
              <a:rPr lang="en-US" sz="2000" b="1">
                <a:effectLst>
                  <a:outerShdw blurRad="38100" dist="38100" dir="2700000" algn="tl">
                    <a:srgbClr val="000000"/>
                  </a:outerShdw>
                </a:effectLst>
                <a:latin typeface="Copperplate Gothic Bold" pitchFamily="34" charset="0"/>
              </a:rPr>
              <a:t>Gwinnett County Dept. of Water Resources</a:t>
            </a:r>
            <a:br>
              <a:rPr lang="en-US" sz="2000" b="1">
                <a:effectLst>
                  <a:outerShdw blurRad="38100" dist="38100" dir="2700000" algn="tl">
                    <a:srgbClr val="000000"/>
                  </a:outerShdw>
                </a:effectLst>
                <a:latin typeface="Copperplate Gothic Bold" pitchFamily="34" charset="0"/>
              </a:rPr>
            </a:br>
            <a:r>
              <a:rPr lang="en-US" sz="2000" b="1">
                <a:effectLst>
                  <a:outerShdw blurRad="38100" dist="38100" dir="2700000" algn="tl">
                    <a:srgbClr val="000000"/>
                  </a:outerShdw>
                </a:effectLst>
                <a:latin typeface="Copperplate Gothic Bold" pitchFamily="34" charset="0"/>
              </a:rPr>
              <a:t>Lawrenceville, Georgia</a:t>
            </a:r>
            <a:br>
              <a:rPr lang="en-US" sz="2000" b="1">
                <a:effectLst>
                  <a:outerShdw blurRad="38100" dist="38100" dir="2700000" algn="tl">
                    <a:srgbClr val="000000"/>
                  </a:outerShdw>
                </a:effectLst>
                <a:latin typeface="Copperplate Gothic Bold" pitchFamily="34" charset="0"/>
              </a:rPr>
            </a:br>
            <a:r>
              <a:rPr lang="en-US" sz="2000" b="1">
                <a:effectLst>
                  <a:outerShdw blurRad="38100" dist="38100" dir="2700000" algn="tl">
                    <a:srgbClr val="000000"/>
                  </a:outerShdw>
                </a:effectLst>
                <a:latin typeface="Copperplate Gothic Bold" pitchFamily="34" charset="0"/>
              </a:rPr>
              <a:t>Project Engineer</a:t>
            </a:r>
          </a:p>
          <a:p>
            <a:pPr algn="ctr">
              <a:spcBef>
                <a:spcPct val="50000"/>
              </a:spcBef>
              <a:defRPr/>
            </a:pPr>
            <a:r>
              <a:rPr lang="en-US" sz="2000" b="1">
                <a:effectLst>
                  <a:outerShdw blurRad="38100" dist="38100" dir="2700000" algn="tl">
                    <a:srgbClr val="000000"/>
                  </a:outerShdw>
                </a:effectLst>
                <a:latin typeface="Copperplate Gothic Bold" pitchFamily="34" charset="0"/>
              </a:rPr>
              <a:t> Mr. Pete Wright, PE</a:t>
            </a:r>
          </a:p>
        </p:txBody>
      </p:sp>
      <p:sp>
        <p:nvSpPr>
          <p:cNvPr id="2054" name="Text Box 6"/>
          <p:cNvSpPr txBox="1">
            <a:spLocks noChangeArrowheads="1"/>
          </p:cNvSpPr>
          <p:nvPr/>
        </p:nvSpPr>
        <p:spPr bwMode="auto">
          <a:xfrm>
            <a:off x="762000" y="3886200"/>
            <a:ext cx="7696200" cy="1463675"/>
          </a:xfrm>
          <a:prstGeom prst="rect">
            <a:avLst/>
          </a:prstGeom>
          <a:noFill/>
          <a:ln w="9525">
            <a:noFill/>
            <a:miter lim="800000"/>
            <a:headEnd/>
            <a:tailEnd/>
          </a:ln>
          <a:effectLst/>
        </p:spPr>
        <p:txBody>
          <a:bodyPr>
            <a:spAutoFit/>
          </a:bodyPr>
          <a:lstStyle/>
          <a:p>
            <a:pPr algn="ctr">
              <a:spcBef>
                <a:spcPct val="50000"/>
              </a:spcBef>
              <a:defRPr/>
            </a:pPr>
            <a:r>
              <a:rPr lang="en-US" sz="2000" b="1">
                <a:effectLst>
                  <a:outerShdw blurRad="38100" dist="38100" dir="2700000" algn="tl">
                    <a:srgbClr val="000000"/>
                  </a:outerShdw>
                </a:effectLst>
                <a:latin typeface="Copperplate Gothic Bold" pitchFamily="34" charset="0"/>
              </a:rPr>
              <a:t>The Contractor:</a:t>
            </a:r>
          </a:p>
          <a:p>
            <a:pPr algn="ctr">
              <a:spcBef>
                <a:spcPct val="50000"/>
              </a:spcBef>
              <a:defRPr/>
            </a:pPr>
            <a:r>
              <a:rPr lang="en-US" sz="2000" b="1">
                <a:effectLst>
                  <a:outerShdw blurRad="38100" dist="38100" dir="2700000" algn="tl">
                    <a:srgbClr val="000000"/>
                  </a:outerShdw>
                </a:effectLst>
                <a:latin typeface="Copperplate Gothic Bold" pitchFamily="34" charset="0"/>
              </a:rPr>
              <a:t>The Dickerson Group, Inc.</a:t>
            </a:r>
            <a:br>
              <a:rPr lang="en-US" sz="2000" b="1">
                <a:effectLst>
                  <a:outerShdw blurRad="38100" dist="38100" dir="2700000" algn="tl">
                    <a:srgbClr val="000000"/>
                  </a:outerShdw>
                </a:effectLst>
                <a:latin typeface="Copperplate Gothic Bold" pitchFamily="34" charset="0"/>
              </a:rPr>
            </a:br>
            <a:r>
              <a:rPr lang="en-US" sz="2000" b="1">
                <a:effectLst>
                  <a:outerShdw blurRad="38100" dist="38100" dir="2700000" algn="tl">
                    <a:srgbClr val="000000"/>
                  </a:outerShdw>
                </a:effectLst>
                <a:latin typeface="Copperplate Gothic Bold" pitchFamily="34" charset="0"/>
              </a:rPr>
              <a:t>Lawrenceville, Georgia</a:t>
            </a:r>
            <a:br>
              <a:rPr lang="en-US" sz="2000" b="1">
                <a:effectLst>
                  <a:outerShdw blurRad="38100" dist="38100" dir="2700000" algn="tl">
                    <a:srgbClr val="000000"/>
                  </a:outerShdw>
                </a:effectLst>
                <a:latin typeface="Copperplate Gothic Bold" pitchFamily="34" charset="0"/>
              </a:rPr>
            </a:br>
            <a:r>
              <a:rPr lang="en-US" sz="2000" b="1">
                <a:effectLst>
                  <a:outerShdw blurRad="38100" dist="38100" dir="2700000" algn="tl">
                    <a:srgbClr val="000000"/>
                  </a:outerShdw>
                </a:effectLst>
                <a:latin typeface="Copperplate Gothic Bold" pitchFamily="34" charset="0"/>
              </a:rPr>
              <a:t>Mr. Jason Freeland,  Site and Project Foreman</a:t>
            </a:r>
          </a:p>
        </p:txBody>
      </p:sp>
    </p:spTree>
  </p:cSld>
  <p:clrMapOvr>
    <a:masterClrMapping/>
  </p:clrMapOvr>
  <p:transition spd="slow" advClick="0" advTm="2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2053"/>
                                        </p:tgtEl>
                                        <p:attrNameLst>
                                          <p:attrName>style.visibility</p:attrName>
                                        </p:attrNameLst>
                                      </p:cBhvr>
                                      <p:to>
                                        <p:strVal val="visible"/>
                                      </p:to>
                                    </p:set>
                                    <p:anim calcmode="lin" valueType="num">
                                      <p:cBhvr>
                                        <p:cTn id="15" dur="1000" fill="hold"/>
                                        <p:tgtEl>
                                          <p:spTgt spid="2053"/>
                                        </p:tgtEl>
                                        <p:attrNameLst>
                                          <p:attrName>ppt_w</p:attrName>
                                        </p:attrNameLst>
                                      </p:cBhvr>
                                      <p:tavLst>
                                        <p:tav tm="0">
                                          <p:val>
                                            <p:fltVal val="0"/>
                                          </p:val>
                                        </p:tav>
                                        <p:tav tm="100000">
                                          <p:val>
                                            <p:strVal val="#ppt_w"/>
                                          </p:val>
                                        </p:tav>
                                      </p:tavLst>
                                    </p:anim>
                                    <p:anim calcmode="lin" valueType="num">
                                      <p:cBhvr>
                                        <p:cTn id="16" dur="1000" fill="hold"/>
                                        <p:tgtEl>
                                          <p:spTgt spid="2053"/>
                                        </p:tgtEl>
                                        <p:attrNameLst>
                                          <p:attrName>ppt_h</p:attrName>
                                        </p:attrNameLst>
                                      </p:cBhvr>
                                      <p:tavLst>
                                        <p:tav tm="0">
                                          <p:val>
                                            <p:fltVal val="0"/>
                                          </p:val>
                                        </p:tav>
                                        <p:tav tm="100000">
                                          <p:val>
                                            <p:strVal val="#ppt_h"/>
                                          </p:val>
                                        </p:tav>
                                      </p:tavLst>
                                    </p:anim>
                                    <p:anim calcmode="lin" valueType="num">
                                      <p:cBhvr>
                                        <p:cTn id="17" dur="1000" fill="hold"/>
                                        <p:tgtEl>
                                          <p:spTgt spid="2053"/>
                                        </p:tgtEl>
                                        <p:attrNameLst>
                                          <p:attrName>style.rotation</p:attrName>
                                        </p:attrNameLst>
                                      </p:cBhvr>
                                      <p:tavLst>
                                        <p:tav tm="0">
                                          <p:val>
                                            <p:fltVal val="90"/>
                                          </p:val>
                                        </p:tav>
                                        <p:tav tm="100000">
                                          <p:val>
                                            <p:fltVal val="0"/>
                                          </p:val>
                                        </p:tav>
                                      </p:tavLst>
                                    </p:anim>
                                    <p:animEffect transition="in" filter="fade">
                                      <p:cBhvr>
                                        <p:cTn id="18" dur="1000"/>
                                        <p:tgtEl>
                                          <p:spTgt spid="205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2054"/>
                                        </p:tgtEl>
                                        <p:attrNameLst>
                                          <p:attrName>style.visibility</p:attrName>
                                        </p:attrNameLst>
                                      </p:cBhvr>
                                      <p:to>
                                        <p:strVal val="visible"/>
                                      </p:to>
                                    </p:set>
                                    <p:anim calcmode="lin" valueType="num">
                                      <p:cBhvr>
                                        <p:cTn id="23" dur="1000" fill="hold"/>
                                        <p:tgtEl>
                                          <p:spTgt spid="2054"/>
                                        </p:tgtEl>
                                        <p:attrNameLst>
                                          <p:attrName>ppt_w</p:attrName>
                                        </p:attrNameLst>
                                      </p:cBhvr>
                                      <p:tavLst>
                                        <p:tav tm="0">
                                          <p:val>
                                            <p:fltVal val="0"/>
                                          </p:val>
                                        </p:tav>
                                        <p:tav tm="100000">
                                          <p:val>
                                            <p:strVal val="#ppt_w"/>
                                          </p:val>
                                        </p:tav>
                                      </p:tavLst>
                                    </p:anim>
                                    <p:anim calcmode="lin" valueType="num">
                                      <p:cBhvr>
                                        <p:cTn id="24" dur="1000" fill="hold"/>
                                        <p:tgtEl>
                                          <p:spTgt spid="2054"/>
                                        </p:tgtEl>
                                        <p:attrNameLst>
                                          <p:attrName>ppt_h</p:attrName>
                                        </p:attrNameLst>
                                      </p:cBhvr>
                                      <p:tavLst>
                                        <p:tav tm="0">
                                          <p:val>
                                            <p:fltVal val="0"/>
                                          </p:val>
                                        </p:tav>
                                        <p:tav tm="100000">
                                          <p:val>
                                            <p:strVal val="#ppt_h"/>
                                          </p:val>
                                        </p:tav>
                                      </p:tavLst>
                                    </p:anim>
                                    <p:anim calcmode="lin" valueType="num">
                                      <p:cBhvr>
                                        <p:cTn id="25" dur="1000" fill="hold"/>
                                        <p:tgtEl>
                                          <p:spTgt spid="2054"/>
                                        </p:tgtEl>
                                        <p:attrNameLst>
                                          <p:attrName>style.rotation</p:attrName>
                                        </p:attrNameLst>
                                      </p:cBhvr>
                                      <p:tavLst>
                                        <p:tav tm="0">
                                          <p:val>
                                            <p:fltVal val="90"/>
                                          </p:val>
                                        </p:tav>
                                        <p:tav tm="100000">
                                          <p:val>
                                            <p:fltVal val="0"/>
                                          </p:val>
                                        </p:tav>
                                      </p:tavLst>
                                    </p:anim>
                                    <p:animEffect transition="in" filter="fade">
                                      <p:cBhvr>
                                        <p:cTn id="26" dur="1000"/>
                                        <p:tgtEl>
                                          <p:spTgt spid="2054"/>
                                        </p:tgtEl>
                                      </p:cBhvr>
                                    </p:animEffect>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51">
                                            <p:txEl>
                                              <p:pRg st="0" end="0"/>
                                            </p:txEl>
                                          </p:spTgt>
                                        </p:tgtEl>
                                        <p:attrNameLst>
                                          <p:attrName>style.visibility</p:attrName>
                                        </p:attrNameLst>
                                      </p:cBhvr>
                                      <p:to>
                                        <p:strVal val="visible"/>
                                      </p:to>
                                    </p:set>
                                    <p:anim calcmode="lin" valueType="num">
                                      <p:cBhvr>
                                        <p:cTn id="31" dur="1000" fill="hold"/>
                                        <p:tgtEl>
                                          <p:spTgt spid="2051">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2051">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20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P spid="2053" grpId="0"/>
      <p:bldP spid="205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8" name="Picture 5" descr="Picture 001"/>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6000">
    <p:whee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2" name="Picture 5" descr="IMG_0241"/>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4000">
    <p:wheel spokes="8"/>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5" descr="IMG_0240"/>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4000">
    <p:whee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5" descr="IMG_0252"/>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4000">
    <p:whee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4" name="Picture 5" descr="IMG_0246"/>
          <p:cNvPicPr>
            <a:picLocks noGrp="1" noChangeAspect="1" noChangeArrowheads="1"/>
          </p:cNvPicPr>
          <p:nvPr>
            <p:ph/>
          </p:nvPr>
        </p:nvPicPr>
        <p:blipFill>
          <a:blip r:embed="rId2" cstate="screen"/>
          <a:srcRect/>
          <a:stretch>
            <a:fillRect/>
          </a:stretch>
        </p:blipFill>
        <p:spPr>
          <a:xfrm>
            <a:off x="0" y="0"/>
            <a:ext cx="9144000" cy="6858000"/>
          </a:xfrm>
        </p:spPr>
      </p:pic>
      <p:sp>
        <p:nvSpPr>
          <p:cNvPr id="63495" name="Text Box 7"/>
          <p:cNvSpPr txBox="1">
            <a:spLocks noChangeArrowheads="1"/>
          </p:cNvSpPr>
          <p:nvPr/>
        </p:nvSpPr>
        <p:spPr bwMode="auto">
          <a:xfrm>
            <a:off x="5638800" y="2971800"/>
            <a:ext cx="3505200" cy="3444875"/>
          </a:xfrm>
          <a:prstGeom prst="rect">
            <a:avLst/>
          </a:prstGeom>
          <a:noFill/>
          <a:ln w="9525">
            <a:noFill/>
            <a:miter lim="800000"/>
            <a:headEnd/>
            <a:tailEnd/>
          </a:ln>
        </p:spPr>
        <p:txBody>
          <a:bodyPr>
            <a:spAutoFit/>
          </a:bodyPr>
          <a:lstStyle/>
          <a:p>
            <a:pPr>
              <a:spcBef>
                <a:spcPct val="50000"/>
              </a:spcBef>
            </a:pPr>
            <a:r>
              <a:rPr lang="en-US" sz="2000" b="1">
                <a:solidFill>
                  <a:srgbClr val="FFFF00"/>
                </a:solidFill>
                <a:latin typeface="Copperplate Gothic Bold" pitchFamily="34" charset="0"/>
              </a:rPr>
              <a:t>With artisans hands, these large boulders were embedded into the banks,  and the grass matting was carefully tucked and secured to the bank walls.  River stone was used as the bedding for the pools of each vane.</a:t>
            </a:r>
          </a:p>
        </p:txBody>
      </p:sp>
    </p:spTree>
  </p:cSld>
  <p:clrMapOvr>
    <a:masterClrMapping/>
  </p:clrMapOvr>
  <p:transition spd="slow" advClick="0" advTm="18000">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63495"/>
                                        </p:tgtEl>
                                        <p:attrNameLst>
                                          <p:attrName>style.visibility</p:attrName>
                                        </p:attrNameLst>
                                      </p:cBhvr>
                                      <p:to>
                                        <p:strVal val="visible"/>
                                      </p:to>
                                    </p:set>
                                    <p:anim calcmode="lin" valueType="num">
                                      <p:cBhvr>
                                        <p:cTn id="7" dur="1000" fill="hold"/>
                                        <p:tgtEl>
                                          <p:spTgt spid="63495"/>
                                        </p:tgtEl>
                                        <p:attrNameLst>
                                          <p:attrName>ppt_w</p:attrName>
                                        </p:attrNameLst>
                                      </p:cBhvr>
                                      <p:tavLst>
                                        <p:tav tm="0">
                                          <p:val>
                                            <p:fltVal val="0"/>
                                          </p:val>
                                        </p:tav>
                                        <p:tav tm="100000">
                                          <p:val>
                                            <p:strVal val="#ppt_w"/>
                                          </p:val>
                                        </p:tav>
                                      </p:tavLst>
                                    </p:anim>
                                    <p:anim calcmode="lin" valueType="num">
                                      <p:cBhvr>
                                        <p:cTn id="8" dur="1000" fill="hold"/>
                                        <p:tgtEl>
                                          <p:spTgt spid="63495"/>
                                        </p:tgtEl>
                                        <p:attrNameLst>
                                          <p:attrName>ppt_h</p:attrName>
                                        </p:attrNameLst>
                                      </p:cBhvr>
                                      <p:tavLst>
                                        <p:tav tm="0">
                                          <p:val>
                                            <p:fltVal val="0"/>
                                          </p:val>
                                        </p:tav>
                                        <p:tav tm="100000">
                                          <p:val>
                                            <p:strVal val="#ppt_h"/>
                                          </p:val>
                                        </p:tav>
                                      </p:tavLst>
                                    </p:anim>
                                    <p:anim calcmode="lin" valueType="num">
                                      <p:cBhvr>
                                        <p:cTn id="9" dur="1000" fill="hold"/>
                                        <p:tgtEl>
                                          <p:spTgt spid="6349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349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8" name="Picture 5" descr="IMG_0253"/>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6000">
    <p:whee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3" name="Rectangle 3"/>
          <p:cNvSpPr>
            <a:spLocks noGrp="1" noRot="1" noChangeArrowheads="1"/>
          </p:cNvSpPr>
          <p:nvPr>
            <p:ph type="body" idx="4294967295"/>
          </p:nvPr>
        </p:nvSpPr>
        <p:spPr>
          <a:xfrm>
            <a:off x="228600" y="1219200"/>
            <a:ext cx="8540750" cy="4876800"/>
          </a:xfrm>
        </p:spPr>
        <p:txBody>
          <a:bodyPr/>
          <a:lstStyle/>
          <a:p>
            <a:pPr algn="ctr" eaLnBrk="1" hangingPunct="1">
              <a:defRPr/>
            </a:pPr>
            <a:r>
              <a:rPr lang="en-US" smtClean="0">
                <a:solidFill>
                  <a:srgbClr val="1EE03E"/>
                </a:solidFill>
                <a:latin typeface="Copperplate Gothic Bold" pitchFamily="34" charset="0"/>
              </a:rPr>
              <a:t>Areas of stagnate water, and restricted flow  have  been eliminated </a:t>
            </a:r>
          </a:p>
          <a:p>
            <a:pPr algn="ctr" eaLnBrk="1" hangingPunct="1">
              <a:defRPr/>
            </a:pPr>
            <a:r>
              <a:rPr lang="en-US" smtClean="0">
                <a:solidFill>
                  <a:srgbClr val="1EE03E"/>
                </a:solidFill>
                <a:latin typeface="Copperplate Gothic Bold" pitchFamily="34" charset="0"/>
              </a:rPr>
              <a:t>With many of  the rock vanes in and the pools set up, the Landscape takes new shape, and the natural beauty of the area comes to life.</a:t>
            </a:r>
          </a:p>
          <a:p>
            <a:pPr algn="ctr" eaLnBrk="1" hangingPunct="1">
              <a:buFont typeface="Wingdings" pitchFamily="2" charset="2"/>
              <a:buNone/>
              <a:defRPr/>
            </a:pPr>
            <a:endParaRPr lang="en-US" smtClean="0">
              <a:solidFill>
                <a:srgbClr val="1EE03E"/>
              </a:solidFill>
              <a:latin typeface="Copperplate Gothic Bold" pitchFamily="34" charset="0"/>
            </a:endParaRPr>
          </a:p>
        </p:txBody>
      </p:sp>
      <p:pic>
        <p:nvPicPr>
          <p:cNvPr id="8" name="M2H-02470124.mp3">
            <a:hlinkClick r:id="" action="ppaction://media"/>
          </p:cNvPr>
          <p:cNvPicPr>
            <a:picLocks noGrp="1" noRot="1" noChangeAspect="1"/>
          </p:cNvPicPr>
          <p:nvPr>
            <p:ph/>
            <a:audioFile r:link="rId1"/>
          </p:nvPr>
        </p:nvPicPr>
        <p:blipFill>
          <a:blip r:embed="rId4"/>
          <a:srcRect/>
          <a:stretch>
            <a:fillRect/>
          </a:stretch>
        </p:blipFill>
        <p:spPr>
          <a:xfrm>
            <a:off x="4419600" y="3013075"/>
            <a:ext cx="304800" cy="304800"/>
          </a:xfrm>
        </p:spPr>
      </p:pic>
      <p:pic>
        <p:nvPicPr>
          <p:cNvPr id="9" name="JFX00415.mp3">
            <a:hlinkClick r:id="" action="ppaction://media"/>
          </p:cNvPr>
          <p:cNvPicPr>
            <a:picLocks noRot="1" noChangeAspect="1"/>
          </p:cNvPicPr>
          <p:nvPr>
            <a:audioFile r:link="rId2"/>
          </p:nvPr>
        </p:nvPicPr>
        <p:blipFill>
          <a:blip r:embed="rId5"/>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ransition spd="slow" advClick="0" advTm="20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1000"/>
                                  </p:stCondLst>
                                  <p:childTnLst>
                                    <p:set>
                                      <p:cBhvr>
                                        <p:cTn id="13" dur="1" fill="hold">
                                          <p:stCondLst>
                                            <p:cond delay="0"/>
                                          </p:stCondLst>
                                        </p:cTn>
                                        <p:tgtEl>
                                          <p:spTgt spid="122883">
                                            <p:txEl>
                                              <p:pRg st="0" end="0"/>
                                            </p:txEl>
                                          </p:spTgt>
                                        </p:tgtEl>
                                        <p:attrNameLst>
                                          <p:attrName>style.visibility</p:attrName>
                                        </p:attrNameLst>
                                      </p:cBhvr>
                                      <p:to>
                                        <p:strVal val="visible"/>
                                      </p:to>
                                    </p:set>
                                    <p:animEffect transition="in" filter="dissolve">
                                      <p:cBhvr>
                                        <p:cTn id="14" dur="1000"/>
                                        <p:tgtEl>
                                          <p:spTgt spid="12288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2000"/>
                                  </p:stCondLst>
                                  <p:childTnLst>
                                    <p:set>
                                      <p:cBhvr>
                                        <p:cTn id="18" dur="1" fill="hold">
                                          <p:stCondLst>
                                            <p:cond delay="0"/>
                                          </p:stCondLst>
                                        </p:cTn>
                                        <p:tgtEl>
                                          <p:spTgt spid="122883">
                                            <p:txEl>
                                              <p:pRg st="1" end="1"/>
                                            </p:txEl>
                                          </p:spTgt>
                                        </p:tgtEl>
                                        <p:attrNameLst>
                                          <p:attrName>style.visibility</p:attrName>
                                        </p:attrNameLst>
                                      </p:cBhvr>
                                      <p:to>
                                        <p:strVal val="visible"/>
                                      </p:to>
                                    </p:set>
                                    <p:animEffect transition="in" filter="dissolve">
                                      <p:cBhvr>
                                        <p:cTn id="19" dur="1000"/>
                                        <p:tgtEl>
                                          <p:spTgt spid="1228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9000" numSld="999" showWhenStopped="0">
                <p:cTn id="20" repeatCount="indefinite" fill="hold" display="0">
                  <p:stCondLst>
                    <p:cond delay="indefinite"/>
                  </p:stCondLst>
                  <p:endCondLst>
                    <p:cond evt="onPrev" delay="0">
                      <p:tgtEl>
                        <p:sldTgt/>
                      </p:tgtEl>
                    </p:cond>
                    <p:cond evt="onStopAudio" delay="0">
                      <p:tgtEl>
                        <p:sldTgt/>
                      </p:tgtEl>
                    </p:cond>
                  </p:endCondLst>
                </p:cTn>
                <p:tgtEl>
                  <p:spTgt spid="8"/>
                </p:tgtEl>
              </p:cMediaNode>
            </p:audio>
            <p:audio>
              <p:cMediaNode vol="28000" numSld="999" showWhenStopped="0">
                <p:cTn id="21" repeatCount="indefinite"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122883"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Picture 5" descr="IMG_0254"/>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6000">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770" name="Picture 7" descr="IMG_0255"/>
          <p:cNvPicPr>
            <a:picLocks noGrp="1" noChangeAspect="1" noChangeArrowheads="1"/>
          </p:cNvPicPr>
          <p:nvPr>
            <p:ph/>
          </p:nvPr>
        </p:nvPicPr>
        <p:blipFill>
          <a:blip r:embed="rId2" cstate="screen"/>
          <a:srcRect/>
          <a:stretch>
            <a:fillRect/>
          </a:stretch>
        </p:blipFill>
        <p:spPr>
          <a:xfrm>
            <a:off x="0" y="0"/>
            <a:ext cx="9144000" cy="6858000"/>
          </a:xfrm>
        </p:spPr>
      </p:pic>
      <p:sp>
        <p:nvSpPr>
          <p:cNvPr id="90120" name="Text Box 8"/>
          <p:cNvSpPr txBox="1">
            <a:spLocks noChangeArrowheads="1"/>
          </p:cNvSpPr>
          <p:nvPr/>
        </p:nvSpPr>
        <p:spPr bwMode="auto">
          <a:xfrm>
            <a:off x="4724400" y="838200"/>
            <a:ext cx="4038600" cy="1373188"/>
          </a:xfrm>
          <a:prstGeom prst="rect">
            <a:avLst/>
          </a:prstGeom>
          <a:noFill/>
          <a:ln w="9525">
            <a:noFill/>
            <a:miter lim="800000"/>
            <a:headEnd/>
            <a:tailEnd/>
          </a:ln>
        </p:spPr>
        <p:txBody>
          <a:bodyPr>
            <a:spAutoFit/>
          </a:bodyPr>
          <a:lstStyle/>
          <a:p>
            <a:pPr>
              <a:spcBef>
                <a:spcPct val="50000"/>
              </a:spcBef>
            </a:pPr>
            <a:r>
              <a:rPr lang="en-US" sz="2800" b="1">
                <a:solidFill>
                  <a:schemeClr val="bg1"/>
                </a:solidFill>
                <a:latin typeface="Copperplate Gothic Bold" pitchFamily="34" charset="0"/>
              </a:rPr>
              <a:t>The New Retaining Wall is being constructed</a:t>
            </a:r>
          </a:p>
        </p:txBody>
      </p:sp>
    </p:spTree>
  </p:cSld>
  <p:clrMapOvr>
    <a:masterClrMapping/>
  </p:clrMapOvr>
  <p:transition spd="slow" advClick="0" advTm="10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0120"/>
                                        </p:tgtEl>
                                        <p:attrNameLst>
                                          <p:attrName>style.visibility</p:attrName>
                                        </p:attrNameLst>
                                      </p:cBhvr>
                                      <p:to>
                                        <p:strVal val="visible"/>
                                      </p:to>
                                    </p:set>
                                    <p:anim calcmode="lin" valueType="num">
                                      <p:cBhvr>
                                        <p:cTn id="7" dur="1000" fill="hold"/>
                                        <p:tgtEl>
                                          <p:spTgt spid="90120"/>
                                        </p:tgtEl>
                                        <p:attrNameLst>
                                          <p:attrName>ppt_w</p:attrName>
                                        </p:attrNameLst>
                                      </p:cBhvr>
                                      <p:tavLst>
                                        <p:tav tm="0">
                                          <p:val>
                                            <p:fltVal val="0"/>
                                          </p:val>
                                        </p:tav>
                                        <p:tav tm="100000">
                                          <p:val>
                                            <p:strVal val="#ppt_w"/>
                                          </p:val>
                                        </p:tav>
                                      </p:tavLst>
                                    </p:anim>
                                    <p:anim calcmode="lin" valueType="num">
                                      <p:cBhvr>
                                        <p:cTn id="8" dur="1000" fill="hold"/>
                                        <p:tgtEl>
                                          <p:spTgt spid="90120"/>
                                        </p:tgtEl>
                                        <p:attrNameLst>
                                          <p:attrName>ppt_h</p:attrName>
                                        </p:attrNameLst>
                                      </p:cBhvr>
                                      <p:tavLst>
                                        <p:tav tm="0">
                                          <p:val>
                                            <p:fltVal val="0"/>
                                          </p:val>
                                        </p:tav>
                                        <p:tav tm="100000">
                                          <p:val>
                                            <p:strVal val="#ppt_h"/>
                                          </p:val>
                                        </p:tav>
                                      </p:tavLst>
                                    </p:anim>
                                    <p:anim calcmode="lin" valueType="num">
                                      <p:cBhvr>
                                        <p:cTn id="9" dur="1000" fill="hold"/>
                                        <p:tgtEl>
                                          <p:spTgt spid="9012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01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0"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3794" name="Picture 7" descr="DSC00126"/>
          <p:cNvPicPr>
            <a:picLocks noGrp="1" noChangeAspect="1" noChangeArrowheads="1"/>
          </p:cNvPicPr>
          <p:nvPr>
            <p:ph sz="half" idx="1"/>
          </p:nvPr>
        </p:nvPicPr>
        <p:blipFill>
          <a:blip r:embed="rId2"/>
          <a:srcRect/>
          <a:stretch>
            <a:fillRect/>
          </a:stretch>
        </p:blipFill>
        <p:spPr>
          <a:xfrm>
            <a:off x="0" y="0"/>
            <a:ext cx="9144000" cy="6858000"/>
          </a:xfrm>
        </p:spPr>
      </p:pic>
    </p:spTree>
  </p:cSld>
  <p:clrMapOvr>
    <a:masterClrMapping/>
  </p:clrMapOvr>
  <p:transition spd="slow" advClick="0" advTm="7000">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5" descr="Picture 018"/>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4000">
    <p:whee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8"/>
          <p:cNvSpPr>
            <a:spLocks noChangeArrowheads="1"/>
          </p:cNvSpPr>
          <p:nvPr/>
        </p:nvSpPr>
        <p:spPr bwMode="auto">
          <a:xfrm>
            <a:off x="5715000" y="0"/>
            <a:ext cx="3429000" cy="3048000"/>
          </a:xfrm>
          <a:prstGeom prst="rect">
            <a:avLst/>
          </a:prstGeom>
          <a:solidFill>
            <a:schemeClr val="accent1"/>
          </a:solidFill>
          <a:ln w="38100">
            <a:solidFill>
              <a:schemeClr val="tx1"/>
            </a:solidFill>
            <a:miter lim="800000"/>
            <a:headEnd/>
            <a:tailEnd/>
          </a:ln>
        </p:spPr>
        <p:txBody>
          <a:bodyPr wrap="none" anchor="ctr"/>
          <a:lstStyle/>
          <a:p>
            <a:endParaRPr lang="en-US"/>
          </a:p>
        </p:txBody>
      </p:sp>
      <p:pic>
        <p:nvPicPr>
          <p:cNvPr id="34819" name="Picture 5" descr="Pictures 004"/>
          <p:cNvPicPr>
            <a:picLocks noGrp="1" noChangeAspect="1" noChangeArrowheads="1"/>
          </p:cNvPicPr>
          <p:nvPr>
            <p:ph/>
          </p:nvPr>
        </p:nvPicPr>
        <p:blipFill>
          <a:blip r:embed="rId2" cstate="screen"/>
          <a:srcRect/>
          <a:stretch>
            <a:fillRect/>
          </a:stretch>
        </p:blipFill>
        <p:spPr>
          <a:xfrm>
            <a:off x="0" y="0"/>
            <a:ext cx="9144000" cy="6858000"/>
          </a:xfrm>
        </p:spPr>
      </p:pic>
      <p:pic>
        <p:nvPicPr>
          <p:cNvPr id="34820" name="Picture 6" descr="Lake Haven 080"/>
          <p:cNvPicPr>
            <a:picLocks noChangeAspect="1" noChangeArrowheads="1"/>
          </p:cNvPicPr>
          <p:nvPr/>
        </p:nvPicPr>
        <p:blipFill>
          <a:blip r:embed="rId3" cstate="screen"/>
          <a:srcRect/>
          <a:stretch>
            <a:fillRect/>
          </a:stretch>
        </p:blipFill>
        <p:spPr bwMode="auto">
          <a:xfrm>
            <a:off x="5715000" y="0"/>
            <a:ext cx="3429000" cy="3022600"/>
          </a:xfrm>
          <a:prstGeom prst="rect">
            <a:avLst/>
          </a:prstGeom>
          <a:noFill/>
          <a:ln w="9525">
            <a:noFill/>
            <a:miter lim="800000"/>
            <a:headEnd/>
            <a:tailEnd/>
          </a:ln>
        </p:spPr>
      </p:pic>
      <p:sp>
        <p:nvSpPr>
          <p:cNvPr id="34821" name="AutoShape 7"/>
          <p:cNvSpPr>
            <a:spLocks noChangeArrowheads="1"/>
          </p:cNvSpPr>
          <p:nvPr/>
        </p:nvSpPr>
        <p:spPr bwMode="auto">
          <a:xfrm>
            <a:off x="3810000" y="1600200"/>
            <a:ext cx="1905000" cy="304800"/>
          </a:xfrm>
          <a:prstGeom prst="leftArrow">
            <a:avLst>
              <a:gd name="adj1" fmla="val 50000"/>
              <a:gd name="adj2" fmla="val 156250"/>
            </a:avLst>
          </a:prstGeom>
          <a:solidFill>
            <a:srgbClr val="FFFF00"/>
          </a:solidFill>
          <a:ln w="9525">
            <a:solidFill>
              <a:schemeClr val="tx1"/>
            </a:solidFill>
            <a:miter lim="800000"/>
            <a:headEnd/>
            <a:tailEnd/>
          </a:ln>
        </p:spPr>
        <p:txBody>
          <a:bodyPr wrap="none" anchor="ctr"/>
          <a:lstStyle/>
          <a:p>
            <a:endParaRPr lang="en-US"/>
          </a:p>
        </p:txBody>
      </p:sp>
      <p:sp>
        <p:nvSpPr>
          <p:cNvPr id="34822" name="Rectangle 9"/>
          <p:cNvSpPr>
            <a:spLocks noChangeArrowheads="1"/>
          </p:cNvSpPr>
          <p:nvPr/>
        </p:nvSpPr>
        <p:spPr bwMode="auto">
          <a:xfrm>
            <a:off x="5715000" y="0"/>
            <a:ext cx="3429000" cy="3048000"/>
          </a:xfrm>
          <a:prstGeom prst="rect">
            <a:avLst/>
          </a:prstGeom>
          <a:noFill/>
          <a:ln w="57150">
            <a:solidFill>
              <a:schemeClr val="bg1"/>
            </a:solidFill>
            <a:miter lim="800000"/>
            <a:headEnd/>
            <a:tailEnd/>
          </a:ln>
        </p:spPr>
        <p:txBody>
          <a:bodyPr wrap="none" anchor="ctr"/>
          <a:lstStyle/>
          <a:p>
            <a:endParaRPr lang="en-US"/>
          </a:p>
        </p:txBody>
      </p:sp>
      <p:sp>
        <p:nvSpPr>
          <p:cNvPr id="107530" name="Text Box 10"/>
          <p:cNvSpPr txBox="1">
            <a:spLocks noChangeArrowheads="1"/>
          </p:cNvSpPr>
          <p:nvPr/>
        </p:nvSpPr>
        <p:spPr bwMode="auto">
          <a:xfrm>
            <a:off x="6248400" y="2286000"/>
            <a:ext cx="2590800" cy="519113"/>
          </a:xfrm>
          <a:prstGeom prst="rect">
            <a:avLst/>
          </a:prstGeom>
          <a:noFill/>
          <a:ln w="9525">
            <a:noFill/>
            <a:miter lim="800000"/>
            <a:headEnd/>
            <a:tailEnd/>
          </a:ln>
        </p:spPr>
        <p:txBody>
          <a:bodyPr>
            <a:spAutoFit/>
          </a:bodyPr>
          <a:lstStyle/>
          <a:p>
            <a:pPr>
              <a:spcBef>
                <a:spcPct val="50000"/>
              </a:spcBef>
            </a:pPr>
            <a:r>
              <a:rPr lang="en-US" sz="2800" b="1">
                <a:solidFill>
                  <a:schemeClr val="bg1"/>
                </a:solidFill>
                <a:latin typeface="Copperplate Gothic Bold" pitchFamily="34" charset="0"/>
              </a:rPr>
              <a:t>BEFORE</a:t>
            </a:r>
          </a:p>
        </p:txBody>
      </p:sp>
    </p:spTree>
  </p:cSld>
  <p:clrMapOvr>
    <a:masterClrMapping/>
  </p:clrMapOvr>
  <p:transition spd="slow" advClick="0" advTm="12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3000"/>
                                  </p:iterate>
                                  <p:childTnLst>
                                    <p:set>
                                      <p:cBhvr>
                                        <p:cTn id="6" dur="1" fill="hold">
                                          <p:stCondLst>
                                            <p:cond delay="0"/>
                                          </p:stCondLst>
                                        </p:cTn>
                                        <p:tgtEl>
                                          <p:spTgt spid="107530"/>
                                        </p:tgtEl>
                                        <p:attrNameLst>
                                          <p:attrName>style.visibility</p:attrName>
                                        </p:attrNameLst>
                                      </p:cBhvr>
                                      <p:to>
                                        <p:strVal val="visible"/>
                                      </p:to>
                                    </p:set>
                                    <p:anim calcmode="lin" valueType="num">
                                      <p:cBhvr>
                                        <p:cTn id="7" dur="2000" fill="hold"/>
                                        <p:tgtEl>
                                          <p:spTgt spid="107530"/>
                                        </p:tgtEl>
                                        <p:attrNameLst>
                                          <p:attrName>ppt_w</p:attrName>
                                        </p:attrNameLst>
                                      </p:cBhvr>
                                      <p:tavLst>
                                        <p:tav tm="0">
                                          <p:val>
                                            <p:fltVal val="0"/>
                                          </p:val>
                                        </p:tav>
                                        <p:tav tm="100000">
                                          <p:val>
                                            <p:strVal val="#ppt_w"/>
                                          </p:val>
                                        </p:tav>
                                      </p:tavLst>
                                    </p:anim>
                                    <p:anim calcmode="lin" valueType="num">
                                      <p:cBhvr>
                                        <p:cTn id="8" dur="2000" fill="hold"/>
                                        <p:tgtEl>
                                          <p:spTgt spid="107530"/>
                                        </p:tgtEl>
                                        <p:attrNameLst>
                                          <p:attrName>ppt_h</p:attrName>
                                        </p:attrNameLst>
                                      </p:cBhvr>
                                      <p:tavLst>
                                        <p:tav tm="0">
                                          <p:val>
                                            <p:fltVal val="0"/>
                                          </p:val>
                                        </p:tav>
                                        <p:tav tm="100000">
                                          <p:val>
                                            <p:strVal val="#ppt_h"/>
                                          </p:val>
                                        </p:tav>
                                      </p:tavLst>
                                    </p:anim>
                                    <p:anim calcmode="lin" valueType="num">
                                      <p:cBhvr>
                                        <p:cTn id="9" dur="2000" fill="hold"/>
                                        <p:tgtEl>
                                          <p:spTgt spid="107530"/>
                                        </p:tgtEl>
                                        <p:attrNameLst>
                                          <p:attrName>style.rotation</p:attrName>
                                        </p:attrNameLst>
                                      </p:cBhvr>
                                      <p:tavLst>
                                        <p:tav tm="0">
                                          <p:val>
                                            <p:fltVal val="90"/>
                                          </p:val>
                                        </p:tav>
                                        <p:tav tm="100000">
                                          <p:val>
                                            <p:fltVal val="0"/>
                                          </p:val>
                                        </p:tav>
                                      </p:tavLst>
                                    </p:anim>
                                    <p:animEffect transition="in" filter="fade">
                                      <p:cBhvr>
                                        <p:cTn id="10" dur="2000"/>
                                        <p:tgtEl>
                                          <p:spTgt spid="107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30"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5" descr="Picture 007"/>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5000">
    <p:circl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66" name="Picture 5" descr="Picture 003"/>
          <p:cNvPicPr>
            <a:picLocks noGrp="1" noChangeAspect="1" noChangeArrowheads="1"/>
          </p:cNvPicPr>
          <p:nvPr>
            <p:ph/>
          </p:nvPr>
        </p:nvPicPr>
        <p:blipFill>
          <a:blip r:embed="rId2" cstate="screen"/>
          <a:srcRect/>
          <a:stretch>
            <a:fillRect/>
          </a:stretch>
        </p:blipFill>
        <p:spPr>
          <a:xfrm>
            <a:off x="0" y="0"/>
            <a:ext cx="9144000" cy="6913563"/>
          </a:xfrm>
        </p:spPr>
      </p:pic>
    </p:spTree>
  </p:cSld>
  <p:clrMapOvr>
    <a:masterClrMapping/>
  </p:clrMapOvr>
  <p:transition spd="slow" advClick="0" advTm="5000">
    <p:circl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0" name="Picture 7" descr="Pictures 009"/>
          <p:cNvPicPr>
            <a:picLocks noGrp="1" noChangeAspect="1" noChangeArrowheads="1"/>
          </p:cNvPicPr>
          <p:nvPr>
            <p:ph/>
          </p:nvPr>
        </p:nvPicPr>
        <p:blipFill>
          <a:blip r:embed="rId2" cstate="screen"/>
          <a:srcRect/>
          <a:stretch>
            <a:fillRect/>
          </a:stretch>
        </p:blipFill>
        <p:spPr>
          <a:xfrm>
            <a:off x="0" y="0"/>
            <a:ext cx="9144000" cy="6856413"/>
          </a:xfrm>
        </p:spPr>
      </p:pic>
    </p:spTree>
  </p:cSld>
  <p:clrMapOvr>
    <a:masterClrMapping/>
  </p:clrMapOvr>
  <p:transition spd="slow" advClick="0" advTm="5000">
    <p:circl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4" name="Picture 5" descr="Pictures 005"/>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5000">
    <p:circl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938" name="Picture 5" descr="Picture 010"/>
          <p:cNvPicPr>
            <a:picLocks noGrp="1" noChangeAspect="1" noChangeArrowheads="1"/>
          </p:cNvPicPr>
          <p:nvPr>
            <p:ph/>
          </p:nvPr>
        </p:nvPicPr>
        <p:blipFill>
          <a:blip r:embed="rId2" cstate="screen"/>
          <a:srcRect/>
          <a:stretch>
            <a:fillRect/>
          </a:stretch>
        </p:blipFill>
        <p:spPr>
          <a:xfrm>
            <a:off x="0" y="0"/>
            <a:ext cx="9144000" cy="6858000"/>
          </a:xfrm>
        </p:spPr>
      </p:pic>
      <p:sp>
        <p:nvSpPr>
          <p:cNvPr id="39939" name="Text Box 8"/>
          <p:cNvSpPr txBox="1">
            <a:spLocks noChangeArrowheads="1"/>
          </p:cNvSpPr>
          <p:nvPr/>
        </p:nvSpPr>
        <p:spPr bwMode="auto">
          <a:xfrm>
            <a:off x="914400" y="1066800"/>
            <a:ext cx="8229600" cy="366713"/>
          </a:xfrm>
          <a:prstGeom prst="rect">
            <a:avLst/>
          </a:prstGeom>
          <a:noFill/>
          <a:ln w="9525">
            <a:noFill/>
            <a:miter lim="800000"/>
            <a:headEnd/>
            <a:tailEnd/>
          </a:ln>
        </p:spPr>
        <p:txBody>
          <a:bodyPr>
            <a:spAutoFit/>
          </a:bodyPr>
          <a:lstStyle/>
          <a:p>
            <a:pPr>
              <a:spcBef>
                <a:spcPct val="50000"/>
              </a:spcBef>
            </a:pPr>
            <a:endParaRPr lang="en-US"/>
          </a:p>
        </p:txBody>
      </p:sp>
      <p:sp>
        <p:nvSpPr>
          <p:cNvPr id="141321" name="Text Box 9"/>
          <p:cNvSpPr txBox="1">
            <a:spLocks noChangeArrowheads="1"/>
          </p:cNvSpPr>
          <p:nvPr/>
        </p:nvSpPr>
        <p:spPr bwMode="auto">
          <a:xfrm>
            <a:off x="4572000" y="228600"/>
            <a:ext cx="3962400" cy="3081338"/>
          </a:xfrm>
          <a:prstGeom prst="rect">
            <a:avLst/>
          </a:prstGeom>
          <a:noFill/>
          <a:ln w="9525">
            <a:noFill/>
            <a:miter lim="800000"/>
            <a:headEnd/>
            <a:tailEnd/>
          </a:ln>
        </p:spPr>
        <p:txBody>
          <a:bodyPr>
            <a:spAutoFit/>
          </a:bodyPr>
          <a:lstStyle/>
          <a:p>
            <a:pPr algn="ctr">
              <a:spcBef>
                <a:spcPct val="50000"/>
              </a:spcBef>
            </a:pPr>
            <a:r>
              <a:rPr lang="en-US" sz="2800">
                <a:solidFill>
                  <a:srgbClr val="17F20C"/>
                </a:solidFill>
                <a:latin typeface="Copperplate Gothic Bold" pitchFamily="34" charset="0"/>
              </a:rPr>
              <a:t>Fallen and dead tree trunks were used between the pools to enhance the flow and the natural look of the stream</a:t>
            </a:r>
          </a:p>
        </p:txBody>
      </p:sp>
    </p:spTree>
  </p:cSld>
  <p:clrMapOvr>
    <a:masterClrMapping/>
  </p:clrMapOvr>
  <p:transition spd="slow" advClick="0" advTm="10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41321"/>
                                        </p:tgtEl>
                                        <p:attrNameLst>
                                          <p:attrName>style.visibility</p:attrName>
                                        </p:attrNameLst>
                                      </p:cBhvr>
                                      <p:to>
                                        <p:strVal val="visible"/>
                                      </p:to>
                                    </p:set>
                                    <p:anim calcmode="lin" valueType="num">
                                      <p:cBhvr>
                                        <p:cTn id="7" dur="1000" fill="hold"/>
                                        <p:tgtEl>
                                          <p:spTgt spid="141321"/>
                                        </p:tgtEl>
                                        <p:attrNameLst>
                                          <p:attrName>ppt_w</p:attrName>
                                        </p:attrNameLst>
                                      </p:cBhvr>
                                      <p:tavLst>
                                        <p:tav tm="0">
                                          <p:val>
                                            <p:fltVal val="0"/>
                                          </p:val>
                                        </p:tav>
                                        <p:tav tm="100000">
                                          <p:val>
                                            <p:strVal val="#ppt_w"/>
                                          </p:val>
                                        </p:tav>
                                      </p:tavLst>
                                    </p:anim>
                                    <p:anim calcmode="lin" valueType="num">
                                      <p:cBhvr>
                                        <p:cTn id="8" dur="1000" fill="hold"/>
                                        <p:tgtEl>
                                          <p:spTgt spid="141321"/>
                                        </p:tgtEl>
                                        <p:attrNameLst>
                                          <p:attrName>ppt_h</p:attrName>
                                        </p:attrNameLst>
                                      </p:cBhvr>
                                      <p:tavLst>
                                        <p:tav tm="0">
                                          <p:val>
                                            <p:fltVal val="0"/>
                                          </p:val>
                                        </p:tav>
                                        <p:tav tm="100000">
                                          <p:val>
                                            <p:strVal val="#ppt_h"/>
                                          </p:val>
                                        </p:tav>
                                      </p:tavLst>
                                    </p:anim>
                                    <p:anim calcmode="lin" valueType="num">
                                      <p:cBhvr>
                                        <p:cTn id="9" dur="1000" fill="hold"/>
                                        <p:tgtEl>
                                          <p:spTgt spid="1413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13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21"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2" name="Picture 5" descr="Pictures 006"/>
          <p:cNvPicPr>
            <a:picLocks noGrp="1" noChangeAspect="1" noChangeArrowheads="1"/>
          </p:cNvPicPr>
          <p:nvPr>
            <p:ph/>
          </p:nvPr>
        </p:nvPicPr>
        <p:blipFill>
          <a:blip r:embed="rId2" cstate="screen"/>
          <a:srcRect/>
          <a:stretch>
            <a:fillRect/>
          </a:stretch>
        </p:blipFill>
        <p:spPr>
          <a:xfrm>
            <a:off x="0" y="0"/>
            <a:ext cx="9144000" cy="6858000"/>
          </a:xfrm>
        </p:spPr>
      </p:pic>
      <p:sp>
        <p:nvSpPr>
          <p:cNvPr id="40963" name="Text Box 7"/>
          <p:cNvSpPr txBox="1">
            <a:spLocks noChangeArrowheads="1"/>
          </p:cNvSpPr>
          <p:nvPr/>
        </p:nvSpPr>
        <p:spPr bwMode="auto">
          <a:xfrm>
            <a:off x="4953000" y="2895600"/>
            <a:ext cx="3733800" cy="366713"/>
          </a:xfrm>
          <a:prstGeom prst="rect">
            <a:avLst/>
          </a:prstGeom>
          <a:noFill/>
          <a:ln w="9525">
            <a:noFill/>
            <a:miter lim="800000"/>
            <a:headEnd/>
            <a:tailEnd/>
          </a:ln>
        </p:spPr>
        <p:txBody>
          <a:bodyPr>
            <a:spAutoFit/>
          </a:bodyPr>
          <a:lstStyle/>
          <a:p>
            <a:pPr>
              <a:spcBef>
                <a:spcPct val="50000"/>
              </a:spcBef>
            </a:pPr>
            <a:endParaRPr lang="en-US"/>
          </a:p>
        </p:txBody>
      </p:sp>
      <p:sp>
        <p:nvSpPr>
          <p:cNvPr id="110601" name="Text Box 9"/>
          <p:cNvSpPr txBox="1">
            <a:spLocks noChangeArrowheads="1"/>
          </p:cNvSpPr>
          <p:nvPr/>
        </p:nvSpPr>
        <p:spPr bwMode="auto">
          <a:xfrm>
            <a:off x="5486400" y="4419600"/>
            <a:ext cx="3657600" cy="2227263"/>
          </a:xfrm>
          <a:prstGeom prst="rect">
            <a:avLst/>
          </a:prstGeom>
          <a:noFill/>
          <a:ln w="9525">
            <a:noFill/>
            <a:miter lim="800000"/>
            <a:headEnd/>
            <a:tailEnd/>
          </a:ln>
        </p:spPr>
        <p:txBody>
          <a:bodyPr>
            <a:spAutoFit/>
          </a:bodyPr>
          <a:lstStyle/>
          <a:p>
            <a:pPr>
              <a:spcBef>
                <a:spcPct val="50000"/>
              </a:spcBef>
            </a:pPr>
            <a:r>
              <a:rPr lang="en-US" sz="2800" b="1">
                <a:solidFill>
                  <a:schemeClr val="bg1"/>
                </a:solidFill>
                <a:latin typeface="Copperplate Gothic Bold" pitchFamily="34" charset="0"/>
              </a:rPr>
              <a:t>New Rock Structures were built and added to the existing Headwalls</a:t>
            </a:r>
          </a:p>
        </p:txBody>
      </p:sp>
    </p:spTree>
  </p:cSld>
  <p:clrMapOvr>
    <a:masterClrMapping/>
  </p:clrMapOvr>
  <p:transition spd="slow" advClick="0" advTm="8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0601"/>
                                        </p:tgtEl>
                                        <p:attrNameLst>
                                          <p:attrName>style.visibility</p:attrName>
                                        </p:attrNameLst>
                                      </p:cBhvr>
                                      <p:to>
                                        <p:strVal val="visible"/>
                                      </p:to>
                                    </p:set>
                                    <p:anim calcmode="lin" valueType="num">
                                      <p:cBhvr>
                                        <p:cTn id="7" dur="1000" fill="hold"/>
                                        <p:tgtEl>
                                          <p:spTgt spid="110601"/>
                                        </p:tgtEl>
                                        <p:attrNameLst>
                                          <p:attrName>ppt_w</p:attrName>
                                        </p:attrNameLst>
                                      </p:cBhvr>
                                      <p:tavLst>
                                        <p:tav tm="0">
                                          <p:val>
                                            <p:fltVal val="0"/>
                                          </p:val>
                                        </p:tav>
                                        <p:tav tm="100000">
                                          <p:val>
                                            <p:strVal val="#ppt_w"/>
                                          </p:val>
                                        </p:tav>
                                      </p:tavLst>
                                    </p:anim>
                                    <p:anim calcmode="lin" valueType="num">
                                      <p:cBhvr>
                                        <p:cTn id="8" dur="1000" fill="hold"/>
                                        <p:tgtEl>
                                          <p:spTgt spid="110601"/>
                                        </p:tgtEl>
                                        <p:attrNameLst>
                                          <p:attrName>ppt_h</p:attrName>
                                        </p:attrNameLst>
                                      </p:cBhvr>
                                      <p:tavLst>
                                        <p:tav tm="0">
                                          <p:val>
                                            <p:fltVal val="0"/>
                                          </p:val>
                                        </p:tav>
                                        <p:tav tm="100000">
                                          <p:val>
                                            <p:strVal val="#ppt_h"/>
                                          </p:val>
                                        </p:tav>
                                      </p:tavLst>
                                    </p:anim>
                                    <p:anim calcmode="lin" valueType="num">
                                      <p:cBhvr>
                                        <p:cTn id="9" dur="1000" fill="hold"/>
                                        <p:tgtEl>
                                          <p:spTgt spid="11060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060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1"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5" descr="Pictures 010"/>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5000">
    <p:circl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Rectangle 3"/>
          <p:cNvSpPr>
            <a:spLocks noGrp="1" noRot="1" noChangeArrowheads="1"/>
          </p:cNvSpPr>
          <p:nvPr>
            <p:ph type="body" idx="1"/>
          </p:nvPr>
        </p:nvSpPr>
        <p:spPr>
          <a:xfrm>
            <a:off x="301625" y="1676400"/>
            <a:ext cx="8540750" cy="3048000"/>
          </a:xfrm>
        </p:spPr>
        <p:txBody>
          <a:bodyPr/>
          <a:lstStyle/>
          <a:p>
            <a:pPr algn="ctr" eaLnBrk="1" hangingPunct="1">
              <a:defRPr/>
            </a:pPr>
            <a:r>
              <a:rPr lang="en-US" b="1" smtClean="0">
                <a:solidFill>
                  <a:srgbClr val="1EE03E"/>
                </a:solidFill>
                <a:latin typeface="Copperplate Gothic Bold" pitchFamily="34" charset="0"/>
              </a:rPr>
              <a:t>The lower section is now complete and a whole new landscape  has developed</a:t>
            </a:r>
          </a:p>
        </p:txBody>
      </p:sp>
    </p:spTree>
  </p:cSld>
  <p:clrMapOvr>
    <a:masterClrMapping/>
  </p:clrMapOvr>
  <p:transition spd="slow" advClick="0" advTm="10000">
    <p:whee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3539">
                                            <p:txEl>
                                              <p:pRg st="0" end="0"/>
                                            </p:txEl>
                                          </p:spTgt>
                                        </p:tgtEl>
                                        <p:attrNameLst>
                                          <p:attrName>style.visibility</p:attrName>
                                        </p:attrNameLst>
                                      </p:cBhvr>
                                      <p:to>
                                        <p:strVal val="visible"/>
                                      </p:to>
                                    </p:set>
                                    <p:animEffect transition="in" filter="dissolve">
                                      <p:cBhvr>
                                        <p:cTn id="7" dur="2000"/>
                                        <p:tgtEl>
                                          <p:spTgt spid="1935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9"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4034" name="Picture 5" descr="DSC00127"/>
          <p:cNvPicPr>
            <a:picLocks noGrp="1" noChangeAspect="1" noChangeArrowheads="1"/>
          </p:cNvPicPr>
          <p:nvPr>
            <p:ph/>
          </p:nvPr>
        </p:nvPicPr>
        <p:blipFill>
          <a:blip r:embed="rId2"/>
          <a:srcRect/>
          <a:stretch>
            <a:fillRect/>
          </a:stretch>
        </p:blipFill>
        <p:spPr>
          <a:xfrm>
            <a:off x="0" y="0"/>
            <a:ext cx="9144000" cy="6858000"/>
          </a:xfrm>
        </p:spPr>
      </p:pic>
    </p:spTree>
  </p:cSld>
  <p:clrMapOvr>
    <a:masterClrMapping/>
  </p:clrMapOvr>
  <p:transition spd="slow" advClick="0" advTm="4000">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4" name="Picture 5" descr="Lake Haven 055"/>
          <p:cNvPicPr>
            <a:picLocks noGrp="1" noChangeAspect="1" noChangeArrowheads="1"/>
          </p:cNvPicPr>
          <p:nvPr>
            <p:ph/>
          </p:nvPr>
        </p:nvPicPr>
        <p:blipFill>
          <a:blip r:embed="rId2" cstate="screen"/>
          <a:srcRect/>
          <a:stretch>
            <a:fillRect/>
          </a:stretch>
        </p:blipFill>
        <p:spPr>
          <a:xfrm>
            <a:off x="0" y="0"/>
            <a:ext cx="9144000" cy="6858000"/>
          </a:xfrm>
        </p:spPr>
      </p:pic>
      <p:sp>
        <p:nvSpPr>
          <p:cNvPr id="117767" name="Text Box 7"/>
          <p:cNvSpPr txBox="1">
            <a:spLocks noChangeArrowheads="1"/>
          </p:cNvSpPr>
          <p:nvPr/>
        </p:nvSpPr>
        <p:spPr bwMode="auto">
          <a:xfrm>
            <a:off x="609600" y="1143000"/>
            <a:ext cx="6934200" cy="701675"/>
          </a:xfrm>
          <a:prstGeom prst="rect">
            <a:avLst/>
          </a:prstGeom>
          <a:noFill/>
          <a:ln w="9525">
            <a:noFill/>
            <a:miter lim="800000"/>
            <a:headEnd/>
            <a:tailEnd/>
          </a:ln>
        </p:spPr>
        <p:txBody>
          <a:bodyPr>
            <a:spAutoFit/>
          </a:bodyPr>
          <a:lstStyle/>
          <a:p>
            <a:pPr>
              <a:spcBef>
                <a:spcPct val="50000"/>
              </a:spcBef>
            </a:pPr>
            <a:r>
              <a:rPr lang="en-US" sz="2000" b="1">
                <a:solidFill>
                  <a:schemeClr val="bg1"/>
                </a:solidFill>
                <a:latin typeface="Copperplate Gothic Bold" pitchFamily="34" charset="0"/>
              </a:rPr>
              <a:t>The Landscape before The Dickerson Group started the Project</a:t>
            </a:r>
          </a:p>
        </p:txBody>
      </p:sp>
    </p:spTree>
  </p:cSld>
  <p:clrMapOvr>
    <a:masterClrMapping/>
  </p:clrMapOvr>
  <p:transition spd="slow" advClick="0" advTm="9000">
    <p:whee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7767"/>
                                        </p:tgtEl>
                                        <p:attrNameLst>
                                          <p:attrName>style.visibility</p:attrName>
                                        </p:attrNameLst>
                                      </p:cBhvr>
                                      <p:to>
                                        <p:strVal val="visible"/>
                                      </p:to>
                                    </p:set>
                                    <p:anim calcmode="lin" valueType="num">
                                      <p:cBhvr>
                                        <p:cTn id="7" dur="2000" fill="hold"/>
                                        <p:tgtEl>
                                          <p:spTgt spid="117767"/>
                                        </p:tgtEl>
                                        <p:attrNameLst>
                                          <p:attrName>ppt_w</p:attrName>
                                        </p:attrNameLst>
                                      </p:cBhvr>
                                      <p:tavLst>
                                        <p:tav tm="0">
                                          <p:val>
                                            <p:fltVal val="0"/>
                                          </p:val>
                                        </p:tav>
                                        <p:tav tm="100000">
                                          <p:val>
                                            <p:strVal val="#ppt_w"/>
                                          </p:val>
                                        </p:tav>
                                      </p:tavLst>
                                    </p:anim>
                                    <p:anim calcmode="lin" valueType="num">
                                      <p:cBhvr>
                                        <p:cTn id="8" dur="2000" fill="hold"/>
                                        <p:tgtEl>
                                          <p:spTgt spid="117767"/>
                                        </p:tgtEl>
                                        <p:attrNameLst>
                                          <p:attrName>ppt_h</p:attrName>
                                        </p:attrNameLst>
                                      </p:cBhvr>
                                      <p:tavLst>
                                        <p:tav tm="0">
                                          <p:val>
                                            <p:fltVal val="0"/>
                                          </p:val>
                                        </p:tav>
                                        <p:tav tm="100000">
                                          <p:val>
                                            <p:strVal val="#ppt_h"/>
                                          </p:val>
                                        </p:tav>
                                      </p:tavLst>
                                    </p:anim>
                                    <p:anim calcmode="lin" valueType="num">
                                      <p:cBhvr>
                                        <p:cTn id="9" dur="2000" fill="hold"/>
                                        <p:tgtEl>
                                          <p:spTgt spid="117767"/>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1177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4000"/>
                                  </p:stCondLst>
                                  <p:childTnLst>
                                    <p:animEffect transition="out" filter="dissolve">
                                      <p:cBhvr>
                                        <p:cTn id="14" dur="1000"/>
                                        <p:tgtEl>
                                          <p:spTgt spid="117767"/>
                                        </p:tgtEl>
                                      </p:cBhvr>
                                    </p:animEffect>
                                    <p:set>
                                      <p:cBhvr>
                                        <p:cTn id="15" dur="1" fill="hold">
                                          <p:stCondLst>
                                            <p:cond delay="999"/>
                                          </p:stCondLst>
                                        </p:cTn>
                                        <p:tgtEl>
                                          <p:spTgt spid="1177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7" grpId="0"/>
      <p:bldP spid="117767" grpId="1"/>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5058" name="Picture 5" descr="P9190028"/>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Tm="6000">
    <p:circl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6082" name="Picture 5" descr="P9190032"/>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7000">
    <p:circl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6" name="Picture 5" descr="P9190027"/>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Tm="7000">
    <p:circl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130" name="Picture 7" descr="P9190031"/>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7000">
    <p:circl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3" name="Rectangle 3"/>
          <p:cNvSpPr>
            <a:spLocks noGrp="1" noRot="1" noChangeArrowheads="1"/>
          </p:cNvSpPr>
          <p:nvPr>
            <p:ph type="body" idx="1"/>
          </p:nvPr>
        </p:nvSpPr>
        <p:spPr>
          <a:xfrm>
            <a:off x="0" y="1143000"/>
            <a:ext cx="9144000" cy="5181600"/>
          </a:xfrm>
        </p:spPr>
        <p:txBody>
          <a:bodyPr/>
          <a:lstStyle/>
          <a:p>
            <a:pPr algn="ctr" eaLnBrk="1" hangingPunct="1">
              <a:lnSpc>
                <a:spcPct val="90000"/>
              </a:lnSpc>
              <a:defRPr/>
            </a:pPr>
            <a:r>
              <a:rPr lang="en-US" sz="2800" b="1" smtClean="0">
                <a:solidFill>
                  <a:srgbClr val="1EE03E"/>
                </a:solidFill>
                <a:latin typeface="Copperplate Gothic Bold" pitchFamily="34" charset="0"/>
              </a:rPr>
              <a:t>Now we have the task of reworking the main pond and the washed away ditch, that was the drainage path for the storm water coming from  adjacent streets.  On the right side of the next slide you will see where the ditch was reformed.</a:t>
            </a:r>
          </a:p>
          <a:p>
            <a:pPr algn="ctr" eaLnBrk="1" hangingPunct="1">
              <a:lnSpc>
                <a:spcPct val="90000"/>
              </a:lnSpc>
              <a:buFont typeface="Wingdings" pitchFamily="2" charset="2"/>
              <a:buNone/>
              <a:defRPr/>
            </a:pPr>
            <a:endParaRPr lang="en-US" sz="2800" b="1" smtClean="0">
              <a:solidFill>
                <a:srgbClr val="1EE03E"/>
              </a:solidFill>
              <a:latin typeface="Copperplate Gothic Bold" pitchFamily="34" charset="0"/>
            </a:endParaRPr>
          </a:p>
          <a:p>
            <a:pPr algn="ctr" eaLnBrk="1" hangingPunct="1">
              <a:lnSpc>
                <a:spcPct val="90000"/>
              </a:lnSpc>
              <a:buFont typeface="Wingdings" pitchFamily="2" charset="2"/>
              <a:buNone/>
              <a:defRPr/>
            </a:pPr>
            <a:r>
              <a:rPr lang="en-US" sz="2800" b="1" smtClean="0">
                <a:solidFill>
                  <a:srgbClr val="1EE03E"/>
                </a:solidFill>
                <a:latin typeface="Copperplate Gothic Bold" pitchFamily="34" charset="0"/>
              </a:rPr>
              <a:t>Storm water pipe was laid in and then covered and leveled. There is no sign that erosion ever took place in this area. The new grass is already taking root and growing.</a:t>
            </a:r>
          </a:p>
        </p:txBody>
      </p:sp>
    </p:spTree>
  </p:cSld>
  <p:clrMapOvr>
    <a:masterClrMapping/>
  </p:clrMapOvr>
  <p:transition advClick="0" advTm="2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94563">
                                            <p:txEl>
                                              <p:pRg st="0" end="0"/>
                                            </p:txEl>
                                          </p:spTgt>
                                        </p:tgtEl>
                                        <p:attrNameLst>
                                          <p:attrName>style.visibility</p:attrName>
                                        </p:attrNameLst>
                                      </p:cBhvr>
                                      <p:to>
                                        <p:strVal val="visible"/>
                                      </p:to>
                                    </p:set>
                                    <p:animEffect transition="in" filter="dissolve">
                                      <p:cBhvr>
                                        <p:cTn id="7" dur="1000"/>
                                        <p:tgtEl>
                                          <p:spTgt spid="194563">
                                            <p:txEl>
                                              <p:pRg st="0" end="0"/>
                                            </p:txEl>
                                          </p:spTgt>
                                        </p:tgtEl>
                                      </p:cBhvr>
                                    </p:animEffect>
                                  </p:childTnLst>
                                </p:cTn>
                              </p:par>
                            </p:childTnLst>
                          </p:cTn>
                        </p:par>
                        <p:par>
                          <p:cTn id="8" fill="hold">
                            <p:stCondLst>
                              <p:cond delay="1000"/>
                            </p:stCondLst>
                            <p:childTnLst>
                              <p:par>
                                <p:cTn id="9" presetID="9" presetClass="entr" presetSubtype="0" fill="hold" nodeType="afterEffect">
                                  <p:stCondLst>
                                    <p:cond delay="1500"/>
                                  </p:stCondLst>
                                  <p:childTnLst>
                                    <p:set>
                                      <p:cBhvr>
                                        <p:cTn id="10" dur="1" fill="hold">
                                          <p:stCondLst>
                                            <p:cond delay="0"/>
                                          </p:stCondLst>
                                        </p:cTn>
                                        <p:tgtEl>
                                          <p:spTgt spid="194563">
                                            <p:txEl>
                                              <p:pRg st="2" end="2"/>
                                            </p:txEl>
                                          </p:spTgt>
                                        </p:tgtEl>
                                        <p:attrNameLst>
                                          <p:attrName>style.visibility</p:attrName>
                                        </p:attrNameLst>
                                      </p:cBhvr>
                                      <p:to>
                                        <p:strVal val="visible"/>
                                      </p:to>
                                    </p:set>
                                    <p:animEffect transition="in" filter="dissolve">
                                      <p:cBhvr>
                                        <p:cTn id="11" dur="1000"/>
                                        <p:tgtEl>
                                          <p:spTgt spid="1945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0178" name="Picture 5" descr="P9190035"/>
          <p:cNvPicPr>
            <a:picLocks noGrp="1" noChangeAspect="1" noChangeArrowheads="1"/>
          </p:cNvPicPr>
          <p:nvPr>
            <p:ph/>
          </p:nvPr>
        </p:nvPicPr>
        <p:blipFill>
          <a:blip r:embed="rId2" cstate="screen"/>
          <a:srcRect/>
          <a:stretch>
            <a:fillRect/>
          </a:stretch>
        </p:blipFill>
        <p:spPr>
          <a:xfrm>
            <a:off x="0" y="0"/>
            <a:ext cx="9144000" cy="6858000"/>
          </a:xfrm>
        </p:spPr>
      </p:pic>
      <p:sp>
        <p:nvSpPr>
          <p:cNvPr id="164870" name="Text Box 6"/>
          <p:cNvSpPr txBox="1">
            <a:spLocks noChangeArrowheads="1"/>
          </p:cNvSpPr>
          <p:nvPr/>
        </p:nvSpPr>
        <p:spPr bwMode="auto">
          <a:xfrm>
            <a:off x="2362200" y="2438400"/>
            <a:ext cx="3505200" cy="396875"/>
          </a:xfrm>
          <a:prstGeom prst="rect">
            <a:avLst/>
          </a:prstGeom>
          <a:noFill/>
          <a:ln w="9525">
            <a:noFill/>
            <a:miter lim="800000"/>
            <a:headEnd/>
            <a:tailEnd/>
          </a:ln>
        </p:spPr>
        <p:txBody>
          <a:bodyPr>
            <a:spAutoFit/>
          </a:bodyPr>
          <a:lstStyle/>
          <a:p>
            <a:pPr>
              <a:spcBef>
                <a:spcPct val="50000"/>
              </a:spcBef>
            </a:pPr>
            <a:r>
              <a:rPr lang="en-US" sz="2000" b="1">
                <a:solidFill>
                  <a:schemeClr val="bg1"/>
                </a:solidFill>
                <a:latin typeface="Copperplate Gothic Bold" pitchFamily="34" charset="0"/>
              </a:rPr>
              <a:t>Pre-existing Headwall</a:t>
            </a:r>
          </a:p>
        </p:txBody>
      </p:sp>
      <p:sp>
        <p:nvSpPr>
          <p:cNvPr id="164872" name="Line 8"/>
          <p:cNvSpPr>
            <a:spLocks noChangeShapeType="1"/>
          </p:cNvSpPr>
          <p:nvPr/>
        </p:nvSpPr>
        <p:spPr bwMode="auto">
          <a:xfrm flipV="1">
            <a:off x="5943600" y="2209800"/>
            <a:ext cx="228600" cy="457200"/>
          </a:xfrm>
          <a:prstGeom prst="line">
            <a:avLst/>
          </a:prstGeom>
          <a:noFill/>
          <a:ln w="38100">
            <a:solidFill>
              <a:schemeClr val="bg1"/>
            </a:solidFill>
            <a:round/>
            <a:headEnd/>
            <a:tailEnd type="triangle" w="med" len="med"/>
          </a:ln>
        </p:spPr>
        <p:txBody>
          <a:bodyPr/>
          <a:lstStyle/>
          <a:p>
            <a:endParaRPr lang="en-US"/>
          </a:p>
        </p:txBody>
      </p:sp>
      <p:sp>
        <p:nvSpPr>
          <p:cNvPr id="164873" name="Line 9"/>
          <p:cNvSpPr>
            <a:spLocks noChangeShapeType="1"/>
          </p:cNvSpPr>
          <p:nvPr/>
        </p:nvSpPr>
        <p:spPr bwMode="auto">
          <a:xfrm>
            <a:off x="6553200" y="2362200"/>
            <a:ext cx="2362200" cy="1447800"/>
          </a:xfrm>
          <a:prstGeom prst="line">
            <a:avLst/>
          </a:prstGeom>
          <a:noFill/>
          <a:ln w="38100">
            <a:solidFill>
              <a:schemeClr val="bg1"/>
            </a:solidFill>
            <a:round/>
            <a:headEnd type="triangle" w="med" len="med"/>
            <a:tailEnd type="triangle" w="med" len="med"/>
          </a:ln>
        </p:spPr>
        <p:txBody>
          <a:bodyPr/>
          <a:lstStyle/>
          <a:p>
            <a:endParaRPr lang="en-US"/>
          </a:p>
        </p:txBody>
      </p:sp>
      <p:sp>
        <p:nvSpPr>
          <p:cNvPr id="164874" name="Line 10"/>
          <p:cNvSpPr>
            <a:spLocks noChangeShapeType="1"/>
          </p:cNvSpPr>
          <p:nvPr/>
        </p:nvSpPr>
        <p:spPr bwMode="auto">
          <a:xfrm flipH="1">
            <a:off x="6096000" y="2743200"/>
            <a:ext cx="1066800" cy="762000"/>
          </a:xfrm>
          <a:prstGeom prst="line">
            <a:avLst/>
          </a:prstGeom>
          <a:noFill/>
          <a:ln w="38100">
            <a:solidFill>
              <a:schemeClr val="bg1"/>
            </a:solidFill>
            <a:round/>
            <a:headEnd/>
            <a:tailEnd/>
          </a:ln>
        </p:spPr>
        <p:txBody>
          <a:bodyPr/>
          <a:lstStyle/>
          <a:p>
            <a:endParaRPr lang="en-US"/>
          </a:p>
        </p:txBody>
      </p:sp>
      <p:sp>
        <p:nvSpPr>
          <p:cNvPr id="164875" name="Text Box 11"/>
          <p:cNvSpPr txBox="1">
            <a:spLocks noChangeArrowheads="1"/>
          </p:cNvSpPr>
          <p:nvPr/>
        </p:nvSpPr>
        <p:spPr bwMode="auto">
          <a:xfrm>
            <a:off x="3962400" y="3124200"/>
            <a:ext cx="2895600" cy="641350"/>
          </a:xfrm>
          <a:prstGeom prst="rect">
            <a:avLst/>
          </a:prstGeom>
          <a:noFill/>
          <a:ln w="9525">
            <a:noFill/>
            <a:miter lim="800000"/>
            <a:headEnd/>
            <a:tailEnd/>
          </a:ln>
        </p:spPr>
        <p:txBody>
          <a:bodyPr>
            <a:spAutoFit/>
          </a:bodyPr>
          <a:lstStyle/>
          <a:p>
            <a:pPr>
              <a:spcBef>
                <a:spcPct val="50000"/>
              </a:spcBef>
            </a:pPr>
            <a:r>
              <a:rPr lang="en-US" b="1">
                <a:solidFill>
                  <a:schemeClr val="bg1"/>
                </a:solidFill>
                <a:latin typeface="Copperplate Gothic Bold" pitchFamily="34" charset="0"/>
              </a:rPr>
              <a:t>Newly installed   Storm Pipe</a:t>
            </a:r>
          </a:p>
        </p:txBody>
      </p:sp>
    </p:spTree>
  </p:cSld>
  <p:clrMapOvr>
    <a:masterClrMapping/>
  </p:clrMapOvr>
  <p:transition spd="slow" advTm="16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70"/>
                                        </p:tgtEl>
                                        <p:attrNameLst>
                                          <p:attrName>style.visibility</p:attrName>
                                        </p:attrNameLst>
                                      </p:cBhvr>
                                      <p:to>
                                        <p:strVal val="visible"/>
                                      </p:to>
                                    </p:set>
                                    <p:animEffect transition="in" filter="dissolve">
                                      <p:cBhvr>
                                        <p:cTn id="7" dur="1000"/>
                                        <p:tgtEl>
                                          <p:spTgt spid="16487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4872"/>
                                        </p:tgtEl>
                                        <p:attrNameLst>
                                          <p:attrName>style.visibility</p:attrName>
                                        </p:attrNameLst>
                                      </p:cBhvr>
                                      <p:to>
                                        <p:strVal val="visible"/>
                                      </p:to>
                                    </p:set>
                                    <p:animEffect transition="in" filter="dissolve">
                                      <p:cBhvr>
                                        <p:cTn id="10" dur="1000"/>
                                        <p:tgtEl>
                                          <p:spTgt spid="16487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64875"/>
                                        </p:tgtEl>
                                        <p:attrNameLst>
                                          <p:attrName>style.visibility</p:attrName>
                                        </p:attrNameLst>
                                      </p:cBhvr>
                                      <p:to>
                                        <p:strVal val="visible"/>
                                      </p:to>
                                    </p:set>
                                    <p:animEffect transition="in" filter="dissolve">
                                      <p:cBhvr>
                                        <p:cTn id="15" dur="1000"/>
                                        <p:tgtEl>
                                          <p:spTgt spid="16487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64874"/>
                                        </p:tgtEl>
                                        <p:attrNameLst>
                                          <p:attrName>style.visibility</p:attrName>
                                        </p:attrNameLst>
                                      </p:cBhvr>
                                      <p:to>
                                        <p:strVal val="visible"/>
                                      </p:to>
                                    </p:set>
                                    <p:animEffect transition="in" filter="dissolve">
                                      <p:cBhvr>
                                        <p:cTn id="18" dur="1000"/>
                                        <p:tgtEl>
                                          <p:spTgt spid="16487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64873"/>
                                        </p:tgtEl>
                                        <p:attrNameLst>
                                          <p:attrName>style.visibility</p:attrName>
                                        </p:attrNameLst>
                                      </p:cBhvr>
                                      <p:to>
                                        <p:strVal val="visible"/>
                                      </p:to>
                                    </p:set>
                                    <p:animEffect transition="in" filter="dissolve">
                                      <p:cBhvr>
                                        <p:cTn id="21" dur="1000"/>
                                        <p:tgtEl>
                                          <p:spTgt spid="164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0" grpId="0"/>
      <p:bldP spid="164872" grpId="0" animBg="1"/>
      <p:bldP spid="164873" grpId="0" animBg="1"/>
      <p:bldP spid="164874" grpId="0" animBg="1"/>
      <p:bldP spid="164875" grpId="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02" name="Picture 5" descr="P9190026"/>
          <p:cNvPicPr>
            <a:picLocks noGrp="1" noChangeAspect="1" noChangeArrowheads="1"/>
          </p:cNvPicPr>
          <p:nvPr>
            <p:ph/>
          </p:nvPr>
        </p:nvPicPr>
        <p:blipFill>
          <a:blip r:embed="rId2" cstate="screen"/>
          <a:srcRect/>
          <a:stretch>
            <a:fillRect/>
          </a:stretch>
        </p:blipFill>
        <p:spPr>
          <a:xfrm>
            <a:off x="0" y="0"/>
            <a:ext cx="9144000" cy="6858000"/>
          </a:xfrm>
        </p:spPr>
      </p:pic>
      <p:pic>
        <p:nvPicPr>
          <p:cNvPr id="172038" name="Picture 6" descr="IMG_0251"/>
          <p:cNvPicPr>
            <a:picLocks noChangeAspect="1" noChangeArrowheads="1"/>
          </p:cNvPicPr>
          <p:nvPr/>
        </p:nvPicPr>
        <p:blipFill>
          <a:blip r:embed="rId3" cstate="screen"/>
          <a:srcRect/>
          <a:stretch>
            <a:fillRect/>
          </a:stretch>
        </p:blipFill>
        <p:spPr bwMode="auto">
          <a:xfrm>
            <a:off x="4572000" y="3427413"/>
            <a:ext cx="4572000" cy="3430587"/>
          </a:xfrm>
          <a:prstGeom prst="rect">
            <a:avLst/>
          </a:prstGeom>
          <a:noFill/>
          <a:ln w="9525">
            <a:noFill/>
            <a:miter lim="800000"/>
            <a:headEnd/>
            <a:tailEnd/>
          </a:ln>
        </p:spPr>
      </p:pic>
      <p:sp>
        <p:nvSpPr>
          <p:cNvPr id="172039" name="Rectangle 7"/>
          <p:cNvSpPr>
            <a:spLocks noChangeArrowheads="1"/>
          </p:cNvSpPr>
          <p:nvPr/>
        </p:nvSpPr>
        <p:spPr bwMode="auto">
          <a:xfrm>
            <a:off x="4572000" y="3429000"/>
            <a:ext cx="4572000" cy="3429000"/>
          </a:xfrm>
          <a:prstGeom prst="rect">
            <a:avLst/>
          </a:prstGeom>
          <a:noFill/>
          <a:ln w="57150">
            <a:solidFill>
              <a:schemeClr val="bg1"/>
            </a:solidFill>
            <a:miter lim="800000"/>
            <a:headEnd/>
            <a:tailEnd/>
          </a:ln>
        </p:spPr>
        <p:txBody>
          <a:bodyPr wrap="none" anchor="ctr"/>
          <a:lstStyle/>
          <a:p>
            <a:pPr algn="ctr"/>
            <a:endParaRPr lang="en-US"/>
          </a:p>
        </p:txBody>
      </p:sp>
      <p:sp>
        <p:nvSpPr>
          <p:cNvPr id="172040" name="Text Box 8"/>
          <p:cNvSpPr txBox="1">
            <a:spLocks noChangeArrowheads="1"/>
          </p:cNvSpPr>
          <p:nvPr/>
        </p:nvSpPr>
        <p:spPr bwMode="auto">
          <a:xfrm>
            <a:off x="4953000" y="6019800"/>
            <a:ext cx="1828800" cy="457200"/>
          </a:xfrm>
          <a:prstGeom prst="rect">
            <a:avLst/>
          </a:prstGeom>
          <a:noFill/>
          <a:ln w="9525">
            <a:noFill/>
            <a:miter lim="800000"/>
            <a:headEnd/>
            <a:tailEnd/>
          </a:ln>
        </p:spPr>
        <p:txBody>
          <a:bodyPr>
            <a:spAutoFit/>
          </a:bodyPr>
          <a:lstStyle/>
          <a:p>
            <a:pPr>
              <a:spcBef>
                <a:spcPct val="50000"/>
              </a:spcBef>
            </a:pPr>
            <a:r>
              <a:rPr lang="en-US" sz="2400" b="1">
                <a:solidFill>
                  <a:schemeClr val="bg1"/>
                </a:solidFill>
                <a:latin typeface="Copperplate Gothic Bold" pitchFamily="34" charset="0"/>
              </a:rPr>
              <a:t>BEFORE</a:t>
            </a:r>
          </a:p>
        </p:txBody>
      </p:sp>
      <p:sp>
        <p:nvSpPr>
          <p:cNvPr id="172041" name="Line 9"/>
          <p:cNvSpPr>
            <a:spLocks noChangeShapeType="1"/>
          </p:cNvSpPr>
          <p:nvPr/>
        </p:nvSpPr>
        <p:spPr bwMode="auto">
          <a:xfrm flipV="1">
            <a:off x="6629400" y="4572000"/>
            <a:ext cx="1676400" cy="1524000"/>
          </a:xfrm>
          <a:prstGeom prst="line">
            <a:avLst/>
          </a:prstGeom>
          <a:noFill/>
          <a:ln w="38100">
            <a:solidFill>
              <a:schemeClr val="bg1"/>
            </a:solidFill>
            <a:round/>
            <a:headEnd/>
            <a:tailEnd type="stealth" w="med" len="med"/>
          </a:ln>
        </p:spPr>
        <p:txBody>
          <a:bodyPr/>
          <a:lstStyle/>
          <a:p>
            <a:endParaRPr lang="en-US"/>
          </a:p>
        </p:txBody>
      </p:sp>
    </p:spTree>
  </p:cSld>
  <p:clrMapOvr>
    <a:masterClrMapping/>
  </p:clrMapOvr>
  <p:transition spd="slow" advClick="0" advTm="20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1000"/>
                                  </p:stCondLst>
                                  <p:childTnLst>
                                    <p:set>
                                      <p:cBhvr>
                                        <p:cTn id="6" dur="1" fill="hold">
                                          <p:stCondLst>
                                            <p:cond delay="0"/>
                                          </p:stCondLst>
                                        </p:cTn>
                                        <p:tgtEl>
                                          <p:spTgt spid="172039"/>
                                        </p:tgtEl>
                                        <p:attrNameLst>
                                          <p:attrName>style.visibility</p:attrName>
                                        </p:attrNameLst>
                                      </p:cBhvr>
                                      <p:to>
                                        <p:strVal val="visible"/>
                                      </p:to>
                                    </p:set>
                                    <p:anim calcmode="lin" valueType="num">
                                      <p:cBhvr>
                                        <p:cTn id="7" dur="1000" fill="hold"/>
                                        <p:tgtEl>
                                          <p:spTgt spid="172039"/>
                                        </p:tgtEl>
                                        <p:attrNameLst>
                                          <p:attrName>ppt_w</p:attrName>
                                        </p:attrNameLst>
                                      </p:cBhvr>
                                      <p:tavLst>
                                        <p:tav tm="0">
                                          <p:val>
                                            <p:fltVal val="0"/>
                                          </p:val>
                                        </p:tav>
                                        <p:tav tm="100000">
                                          <p:val>
                                            <p:strVal val="#ppt_w"/>
                                          </p:val>
                                        </p:tav>
                                      </p:tavLst>
                                    </p:anim>
                                    <p:anim calcmode="lin" valueType="num">
                                      <p:cBhvr>
                                        <p:cTn id="8" dur="1000" fill="hold"/>
                                        <p:tgtEl>
                                          <p:spTgt spid="172039"/>
                                        </p:tgtEl>
                                        <p:attrNameLst>
                                          <p:attrName>ppt_h</p:attrName>
                                        </p:attrNameLst>
                                      </p:cBhvr>
                                      <p:tavLst>
                                        <p:tav tm="0">
                                          <p:val>
                                            <p:fltVal val="0"/>
                                          </p:val>
                                        </p:tav>
                                        <p:tav tm="100000">
                                          <p:val>
                                            <p:strVal val="#ppt_h"/>
                                          </p:val>
                                        </p:tav>
                                      </p:tavLst>
                                    </p:anim>
                                    <p:anim calcmode="lin" valueType="num">
                                      <p:cBhvr>
                                        <p:cTn id="9" dur="1000" fill="hold"/>
                                        <p:tgtEl>
                                          <p:spTgt spid="17203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203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14" presetClass="entr" presetSubtype="10" fill="hold" nodeType="afterEffect">
                                  <p:stCondLst>
                                    <p:cond delay="1000"/>
                                  </p:stCondLst>
                                  <p:childTnLst>
                                    <p:set>
                                      <p:cBhvr>
                                        <p:cTn id="13" dur="1" fill="hold">
                                          <p:stCondLst>
                                            <p:cond delay="0"/>
                                          </p:stCondLst>
                                        </p:cTn>
                                        <p:tgtEl>
                                          <p:spTgt spid="172038"/>
                                        </p:tgtEl>
                                        <p:attrNameLst>
                                          <p:attrName>style.visibility</p:attrName>
                                        </p:attrNameLst>
                                      </p:cBhvr>
                                      <p:to>
                                        <p:strVal val="visible"/>
                                      </p:to>
                                    </p:set>
                                    <p:animEffect transition="in" filter="randombar(horizontal)">
                                      <p:cBhvr>
                                        <p:cTn id="14" dur="2000"/>
                                        <p:tgtEl>
                                          <p:spTgt spid="172038"/>
                                        </p:tgtEl>
                                      </p:cBhvr>
                                    </p:animEffect>
                                  </p:childTnLst>
                                </p:cTn>
                              </p:par>
                            </p:childTnLst>
                          </p:cTn>
                        </p:par>
                        <p:par>
                          <p:cTn id="15" fill="hold">
                            <p:stCondLst>
                              <p:cond delay="5000"/>
                            </p:stCondLst>
                            <p:childTnLst>
                              <p:par>
                                <p:cTn id="16" presetID="9" presetClass="entr" presetSubtype="0" fill="hold" grpId="0" nodeType="afterEffect">
                                  <p:stCondLst>
                                    <p:cond delay="0"/>
                                  </p:stCondLst>
                                  <p:childTnLst>
                                    <p:set>
                                      <p:cBhvr>
                                        <p:cTn id="17" dur="1" fill="hold">
                                          <p:stCondLst>
                                            <p:cond delay="0"/>
                                          </p:stCondLst>
                                        </p:cTn>
                                        <p:tgtEl>
                                          <p:spTgt spid="172040"/>
                                        </p:tgtEl>
                                        <p:attrNameLst>
                                          <p:attrName>style.visibility</p:attrName>
                                        </p:attrNameLst>
                                      </p:cBhvr>
                                      <p:to>
                                        <p:strVal val="visible"/>
                                      </p:to>
                                    </p:set>
                                    <p:animEffect transition="in" filter="dissolve">
                                      <p:cBhvr>
                                        <p:cTn id="18" dur="500"/>
                                        <p:tgtEl>
                                          <p:spTgt spid="172040"/>
                                        </p:tgtEl>
                                      </p:cBhvr>
                                    </p:animEffect>
                                  </p:childTnLst>
                                </p:cTn>
                              </p:par>
                            </p:childTnLst>
                          </p:cTn>
                        </p:par>
                        <p:par>
                          <p:cTn id="19" fill="hold">
                            <p:stCondLst>
                              <p:cond delay="5500"/>
                            </p:stCondLst>
                            <p:childTnLst>
                              <p:par>
                                <p:cTn id="20" presetID="9" presetClass="entr" presetSubtype="0" fill="hold" grpId="0" nodeType="afterEffect">
                                  <p:stCondLst>
                                    <p:cond delay="0"/>
                                  </p:stCondLst>
                                  <p:childTnLst>
                                    <p:set>
                                      <p:cBhvr>
                                        <p:cTn id="21" dur="1" fill="hold">
                                          <p:stCondLst>
                                            <p:cond delay="0"/>
                                          </p:stCondLst>
                                        </p:cTn>
                                        <p:tgtEl>
                                          <p:spTgt spid="172041"/>
                                        </p:tgtEl>
                                        <p:attrNameLst>
                                          <p:attrName>style.visibility</p:attrName>
                                        </p:attrNameLst>
                                      </p:cBhvr>
                                      <p:to>
                                        <p:strVal val="visible"/>
                                      </p:to>
                                    </p:set>
                                    <p:animEffect transition="in" filter="dissolve">
                                      <p:cBhvr>
                                        <p:cTn id="22" dur="500"/>
                                        <p:tgtEl>
                                          <p:spTgt spid="172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animBg="1"/>
      <p:bldP spid="172040" grpId="0"/>
      <p:bldP spid="172041"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2226" name="Picture 5" descr="P9190022"/>
          <p:cNvPicPr>
            <a:picLocks noGrp="1" noChangeAspect="1" noChangeArrowheads="1"/>
          </p:cNvPicPr>
          <p:nvPr>
            <p:ph/>
          </p:nvPr>
        </p:nvPicPr>
        <p:blipFill>
          <a:blip r:embed="rId2" cstate="screen"/>
          <a:srcRect/>
          <a:stretch>
            <a:fillRect/>
          </a:stretch>
        </p:blipFill>
        <p:spPr>
          <a:xfrm>
            <a:off x="0" y="0"/>
            <a:ext cx="9144000" cy="6858000"/>
          </a:xfrm>
        </p:spPr>
      </p:pic>
      <p:sp>
        <p:nvSpPr>
          <p:cNvPr id="167942" name="Text Box 6"/>
          <p:cNvSpPr txBox="1">
            <a:spLocks noChangeArrowheads="1"/>
          </p:cNvSpPr>
          <p:nvPr/>
        </p:nvSpPr>
        <p:spPr bwMode="auto">
          <a:xfrm>
            <a:off x="3962400" y="1447800"/>
            <a:ext cx="5181600" cy="2282825"/>
          </a:xfrm>
          <a:prstGeom prst="rect">
            <a:avLst/>
          </a:prstGeom>
          <a:noFill/>
          <a:ln w="9525">
            <a:noFill/>
            <a:miter lim="800000"/>
            <a:headEnd/>
            <a:tailEnd/>
          </a:ln>
        </p:spPr>
        <p:txBody>
          <a:bodyPr>
            <a:spAutoFit/>
          </a:bodyPr>
          <a:lstStyle/>
          <a:p>
            <a:pPr>
              <a:spcBef>
                <a:spcPct val="50000"/>
              </a:spcBef>
            </a:pPr>
            <a:r>
              <a:rPr lang="en-US" sz="2400" b="1">
                <a:solidFill>
                  <a:schemeClr val="bg1"/>
                </a:solidFill>
                <a:latin typeface="Copperplate Gothic Bold" pitchFamily="34" charset="0"/>
              </a:rPr>
              <a:t>ALL of the Rock Structures you see ,and have seen, throughout this presentation,  were HAND MADE by Mr. Freeland and his Crew</a:t>
            </a:r>
          </a:p>
        </p:txBody>
      </p:sp>
    </p:spTree>
  </p:cSld>
  <p:clrMapOvr>
    <a:masterClrMapping/>
  </p:clrMapOvr>
  <p:transition spd="slow" advClick="0" advTm="14000">
    <p:whee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7942"/>
                                        </p:tgtEl>
                                        <p:attrNameLst>
                                          <p:attrName>style.visibility</p:attrName>
                                        </p:attrNameLst>
                                      </p:cBhvr>
                                      <p:to>
                                        <p:strVal val="visible"/>
                                      </p:to>
                                    </p:set>
                                    <p:anim calcmode="lin" valueType="num">
                                      <p:cBhvr>
                                        <p:cTn id="7" dur="1000" fill="hold"/>
                                        <p:tgtEl>
                                          <p:spTgt spid="167942"/>
                                        </p:tgtEl>
                                        <p:attrNameLst>
                                          <p:attrName>ppt_w</p:attrName>
                                        </p:attrNameLst>
                                      </p:cBhvr>
                                      <p:tavLst>
                                        <p:tav tm="0">
                                          <p:val>
                                            <p:fltVal val="0"/>
                                          </p:val>
                                        </p:tav>
                                        <p:tav tm="100000">
                                          <p:val>
                                            <p:strVal val="#ppt_w"/>
                                          </p:val>
                                        </p:tav>
                                      </p:tavLst>
                                    </p:anim>
                                    <p:anim calcmode="lin" valueType="num">
                                      <p:cBhvr>
                                        <p:cTn id="8" dur="1000" fill="hold"/>
                                        <p:tgtEl>
                                          <p:spTgt spid="167942"/>
                                        </p:tgtEl>
                                        <p:attrNameLst>
                                          <p:attrName>ppt_h</p:attrName>
                                        </p:attrNameLst>
                                      </p:cBhvr>
                                      <p:tavLst>
                                        <p:tav tm="0">
                                          <p:val>
                                            <p:fltVal val="0"/>
                                          </p:val>
                                        </p:tav>
                                        <p:tav tm="100000">
                                          <p:val>
                                            <p:strVal val="#ppt_h"/>
                                          </p:val>
                                        </p:tav>
                                      </p:tavLst>
                                    </p:anim>
                                    <p:anim calcmode="lin" valueType="num">
                                      <p:cBhvr>
                                        <p:cTn id="9" dur="1000" fill="hold"/>
                                        <p:tgtEl>
                                          <p:spTgt spid="16794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794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2" grpId="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250" name="Picture 5" descr="P9190023"/>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7000">
    <p:wheel/>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5" descr="P9190024"/>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7000">
    <p:whee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8" name="Picture 5" descr="Lake Haven 028 092908 Pete"/>
          <p:cNvPicPr>
            <a:picLocks noGrp="1" noChangeAspect="1" noChangeArrowheads="1"/>
          </p:cNvPicPr>
          <p:nvPr>
            <p:ph/>
          </p:nvPr>
        </p:nvPicPr>
        <p:blipFill>
          <a:blip r:embed="rId2" cstate="screen"/>
          <a:srcRect/>
          <a:stretch>
            <a:fillRect/>
          </a:stretch>
        </p:blipFill>
        <p:spPr>
          <a:xfrm>
            <a:off x="0" y="0"/>
            <a:ext cx="9144000" cy="6856413"/>
          </a:xfrm>
        </p:spPr>
      </p:pic>
    </p:spTree>
  </p:cSld>
  <p:clrMapOvr>
    <a:masterClrMapping/>
  </p:clrMapOvr>
  <p:transition spd="slow" advClick="0" advTm="6000">
    <p:whee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5298" name="Picture 5" descr="P9190025"/>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7000">
    <p:wheel/>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6322" name="Picture 5" descr="P9190033"/>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7000">
    <p:whee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3"/>
          <p:cNvSpPr>
            <a:spLocks noGrp="1" noRot="1" noChangeArrowheads="1"/>
          </p:cNvSpPr>
          <p:nvPr>
            <p:ph type="body" idx="1"/>
          </p:nvPr>
        </p:nvSpPr>
        <p:spPr>
          <a:xfrm>
            <a:off x="304800" y="685800"/>
            <a:ext cx="8540750" cy="5257800"/>
          </a:xfrm>
        </p:spPr>
        <p:txBody>
          <a:bodyPr/>
          <a:lstStyle/>
          <a:p>
            <a:pPr algn="ctr" eaLnBrk="1" hangingPunct="1">
              <a:lnSpc>
                <a:spcPct val="90000"/>
              </a:lnSpc>
              <a:defRPr/>
            </a:pPr>
            <a:r>
              <a:rPr lang="en-US" smtClean="0">
                <a:solidFill>
                  <a:srgbClr val="17F20C"/>
                </a:solidFill>
                <a:latin typeface="Copperplate Gothic Bold" pitchFamily="34" charset="0"/>
              </a:rPr>
              <a:t>All of the major changes have been implemented and  the finishing touches are all that remain to be completed. We will then let nature  take care of this new beginning for the area.</a:t>
            </a:r>
          </a:p>
          <a:p>
            <a:pPr algn="ctr" eaLnBrk="1" hangingPunct="1">
              <a:lnSpc>
                <a:spcPct val="90000"/>
              </a:lnSpc>
              <a:defRPr/>
            </a:pPr>
            <a:endParaRPr lang="en-US" smtClean="0">
              <a:solidFill>
                <a:srgbClr val="17F20C"/>
              </a:solidFill>
              <a:latin typeface="Copperplate Gothic Bold" pitchFamily="34" charset="0"/>
            </a:endParaRPr>
          </a:p>
          <a:p>
            <a:pPr algn="ctr" eaLnBrk="1" hangingPunct="1">
              <a:lnSpc>
                <a:spcPct val="90000"/>
              </a:lnSpc>
              <a:defRPr/>
            </a:pPr>
            <a:r>
              <a:rPr lang="en-US" smtClean="0">
                <a:solidFill>
                  <a:srgbClr val="17F20C"/>
                </a:solidFill>
                <a:latin typeface="Copperplate Gothic Bold" pitchFamily="34" charset="0"/>
              </a:rPr>
              <a:t>The residents of this neighborhood now have an area that resembles a PARK instead of a hazardous eyesore.</a:t>
            </a:r>
          </a:p>
        </p:txBody>
      </p:sp>
    </p:spTree>
  </p:cSld>
  <p:clrMapOvr>
    <a:masterClrMapping/>
  </p:clrMapOvr>
  <p:transition spd="slow" advClick="0" advTm="19000">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14019">
                                            <p:txEl>
                                              <p:pRg st="0" end="0"/>
                                            </p:txEl>
                                          </p:spTgt>
                                        </p:tgtEl>
                                        <p:attrNameLst>
                                          <p:attrName>style.visibility</p:attrName>
                                        </p:attrNameLst>
                                      </p:cBhvr>
                                      <p:to>
                                        <p:strVal val="visible"/>
                                      </p:to>
                                    </p:set>
                                    <p:animEffect transition="in" filter="dissolve">
                                      <p:cBhvr>
                                        <p:cTn id="7" dur="1000"/>
                                        <p:tgtEl>
                                          <p:spTgt spid="2140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1500"/>
                                  </p:stCondLst>
                                  <p:childTnLst>
                                    <p:set>
                                      <p:cBhvr>
                                        <p:cTn id="11" dur="1" fill="hold">
                                          <p:stCondLst>
                                            <p:cond delay="0"/>
                                          </p:stCondLst>
                                        </p:cTn>
                                        <p:tgtEl>
                                          <p:spTgt spid="214019">
                                            <p:txEl>
                                              <p:pRg st="2" end="2"/>
                                            </p:txEl>
                                          </p:spTgt>
                                        </p:tgtEl>
                                        <p:attrNameLst>
                                          <p:attrName>style.visibility</p:attrName>
                                        </p:attrNameLst>
                                      </p:cBhvr>
                                      <p:to>
                                        <p:strVal val="visible"/>
                                      </p:to>
                                    </p:set>
                                    <p:animEffect transition="in" filter="dissolve">
                                      <p:cBhvr>
                                        <p:cTn id="12" dur="1000"/>
                                        <p:tgtEl>
                                          <p:spTgt spid="2140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9"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370" name="Picture 5" descr="PA020044"/>
          <p:cNvPicPr>
            <a:picLocks noGrp="1" noChangeAspect="1" noChangeArrowheads="1"/>
          </p:cNvPicPr>
          <p:nvPr>
            <p:ph/>
          </p:nvPr>
        </p:nvPicPr>
        <p:blipFill>
          <a:blip r:embed="rId2" cstate="screen"/>
          <a:srcRect/>
          <a:stretch>
            <a:fillRect/>
          </a:stretch>
        </p:blipFill>
        <p:spPr>
          <a:xfrm>
            <a:off x="0" y="0"/>
            <a:ext cx="9144000" cy="6858000"/>
          </a:xfrm>
        </p:spPr>
      </p:pic>
      <p:sp>
        <p:nvSpPr>
          <p:cNvPr id="203782" name="Text Box 6"/>
          <p:cNvSpPr txBox="1">
            <a:spLocks noChangeArrowheads="1"/>
          </p:cNvSpPr>
          <p:nvPr/>
        </p:nvSpPr>
        <p:spPr bwMode="auto">
          <a:xfrm>
            <a:off x="228600" y="4800600"/>
            <a:ext cx="3352800" cy="1616075"/>
          </a:xfrm>
          <a:prstGeom prst="rect">
            <a:avLst/>
          </a:prstGeom>
          <a:noFill/>
          <a:ln w="9525">
            <a:noFill/>
            <a:miter lim="800000"/>
            <a:headEnd/>
            <a:tailEnd/>
          </a:ln>
        </p:spPr>
        <p:txBody>
          <a:bodyPr>
            <a:spAutoFit/>
          </a:bodyPr>
          <a:lstStyle/>
          <a:p>
            <a:pPr>
              <a:spcBef>
                <a:spcPct val="50000"/>
              </a:spcBef>
            </a:pPr>
            <a:r>
              <a:rPr lang="en-US" sz="2000">
                <a:solidFill>
                  <a:schemeClr val="bg1"/>
                </a:solidFill>
                <a:latin typeface="Copperplate Gothic Bold" pitchFamily="34" charset="0"/>
              </a:rPr>
              <a:t>The view from the Weir Structure showing  the lower section of the project.</a:t>
            </a:r>
          </a:p>
        </p:txBody>
      </p:sp>
    </p:spTree>
  </p:cSld>
  <p:clrMapOvr>
    <a:masterClrMapping/>
  </p:clrMapOvr>
  <p:transition spd="slow" advClick="0" advTm="8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3782"/>
                                        </p:tgtEl>
                                        <p:attrNameLst>
                                          <p:attrName>style.visibility</p:attrName>
                                        </p:attrNameLst>
                                      </p:cBhvr>
                                      <p:to>
                                        <p:strVal val="visible"/>
                                      </p:to>
                                    </p:set>
                                    <p:anim calcmode="lin" valueType="num">
                                      <p:cBhvr>
                                        <p:cTn id="7" dur="1000" fill="hold"/>
                                        <p:tgtEl>
                                          <p:spTgt spid="203782"/>
                                        </p:tgtEl>
                                        <p:attrNameLst>
                                          <p:attrName>ppt_w</p:attrName>
                                        </p:attrNameLst>
                                      </p:cBhvr>
                                      <p:tavLst>
                                        <p:tav tm="0">
                                          <p:val>
                                            <p:fltVal val="0"/>
                                          </p:val>
                                        </p:tav>
                                        <p:tav tm="100000">
                                          <p:val>
                                            <p:strVal val="#ppt_w"/>
                                          </p:val>
                                        </p:tav>
                                      </p:tavLst>
                                    </p:anim>
                                    <p:anim calcmode="lin" valueType="num">
                                      <p:cBhvr>
                                        <p:cTn id="8" dur="1000" fill="hold"/>
                                        <p:tgtEl>
                                          <p:spTgt spid="203782"/>
                                        </p:tgtEl>
                                        <p:attrNameLst>
                                          <p:attrName>ppt_h</p:attrName>
                                        </p:attrNameLst>
                                      </p:cBhvr>
                                      <p:tavLst>
                                        <p:tav tm="0">
                                          <p:val>
                                            <p:fltVal val="0"/>
                                          </p:val>
                                        </p:tav>
                                        <p:tav tm="100000">
                                          <p:val>
                                            <p:strVal val="#ppt_h"/>
                                          </p:val>
                                        </p:tav>
                                      </p:tavLst>
                                    </p:anim>
                                    <p:anim calcmode="lin" valueType="num">
                                      <p:cBhvr>
                                        <p:cTn id="9" dur="1000" fill="hold"/>
                                        <p:tgtEl>
                                          <p:spTgt spid="20378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37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3000"/>
                                  </p:stCondLst>
                                  <p:childTnLst>
                                    <p:animEffect transition="out" filter="dissolve">
                                      <p:cBhvr>
                                        <p:cTn id="14" dur="2000"/>
                                        <p:tgtEl>
                                          <p:spTgt spid="203782"/>
                                        </p:tgtEl>
                                      </p:cBhvr>
                                    </p:animEffect>
                                    <p:set>
                                      <p:cBhvr>
                                        <p:cTn id="15" dur="1" fill="hold">
                                          <p:stCondLst>
                                            <p:cond delay="1999"/>
                                          </p:stCondLst>
                                        </p:cTn>
                                        <p:tgtEl>
                                          <p:spTgt spid="2037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2" grpId="0"/>
      <p:bldP spid="203782" grpId="1"/>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394" name="Picture 7" descr="PA020045"/>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7000">
    <p:circl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0418" name="Picture 5" descr="PA020042"/>
          <p:cNvPicPr>
            <a:picLocks noGrp="1" noChangeAspect="1" noChangeArrowheads="1"/>
          </p:cNvPicPr>
          <p:nvPr>
            <p:ph/>
          </p:nvPr>
        </p:nvPicPr>
        <p:blipFill>
          <a:blip r:embed="rId2" cstate="screen"/>
          <a:srcRect/>
          <a:stretch>
            <a:fillRect/>
          </a:stretch>
        </p:blipFill>
        <p:spPr>
          <a:xfrm>
            <a:off x="0" y="0"/>
            <a:ext cx="9144000" cy="6858000"/>
          </a:xfrm>
        </p:spPr>
      </p:pic>
      <p:sp>
        <p:nvSpPr>
          <p:cNvPr id="201734" name="Text Box 6"/>
          <p:cNvSpPr txBox="1">
            <a:spLocks noChangeArrowheads="1"/>
          </p:cNvSpPr>
          <p:nvPr/>
        </p:nvSpPr>
        <p:spPr bwMode="auto">
          <a:xfrm>
            <a:off x="5410200" y="1676400"/>
            <a:ext cx="3505200" cy="1920875"/>
          </a:xfrm>
          <a:prstGeom prst="rect">
            <a:avLst/>
          </a:prstGeom>
          <a:noFill/>
          <a:ln w="9525">
            <a:noFill/>
            <a:miter lim="800000"/>
            <a:headEnd/>
            <a:tailEnd/>
          </a:ln>
        </p:spPr>
        <p:txBody>
          <a:bodyPr>
            <a:spAutoFit/>
          </a:bodyPr>
          <a:lstStyle/>
          <a:p>
            <a:pPr>
              <a:spcBef>
                <a:spcPct val="50000"/>
              </a:spcBef>
            </a:pPr>
            <a:r>
              <a:rPr lang="en-US" sz="2000">
                <a:solidFill>
                  <a:schemeClr val="bg1"/>
                </a:solidFill>
                <a:latin typeface="Copperplate Gothic Bold" pitchFamily="34" charset="0"/>
              </a:rPr>
              <a:t>The stone work here was designed to reduce the velocity of the storm water coming from the street</a:t>
            </a:r>
          </a:p>
        </p:txBody>
      </p:sp>
    </p:spTree>
  </p:cSld>
  <p:clrMapOvr>
    <a:masterClrMapping/>
  </p:clrMapOvr>
  <p:transition spd="slow" advClick="0" advTm="8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1734"/>
                                        </p:tgtEl>
                                        <p:attrNameLst>
                                          <p:attrName>style.visibility</p:attrName>
                                        </p:attrNameLst>
                                      </p:cBhvr>
                                      <p:to>
                                        <p:strVal val="visible"/>
                                      </p:to>
                                    </p:set>
                                    <p:anim calcmode="lin" valueType="num">
                                      <p:cBhvr>
                                        <p:cTn id="7" dur="1000" fill="hold"/>
                                        <p:tgtEl>
                                          <p:spTgt spid="201734"/>
                                        </p:tgtEl>
                                        <p:attrNameLst>
                                          <p:attrName>ppt_w</p:attrName>
                                        </p:attrNameLst>
                                      </p:cBhvr>
                                      <p:tavLst>
                                        <p:tav tm="0">
                                          <p:val>
                                            <p:fltVal val="0"/>
                                          </p:val>
                                        </p:tav>
                                        <p:tav tm="100000">
                                          <p:val>
                                            <p:strVal val="#ppt_w"/>
                                          </p:val>
                                        </p:tav>
                                      </p:tavLst>
                                    </p:anim>
                                    <p:anim calcmode="lin" valueType="num">
                                      <p:cBhvr>
                                        <p:cTn id="8" dur="1000" fill="hold"/>
                                        <p:tgtEl>
                                          <p:spTgt spid="201734"/>
                                        </p:tgtEl>
                                        <p:attrNameLst>
                                          <p:attrName>ppt_h</p:attrName>
                                        </p:attrNameLst>
                                      </p:cBhvr>
                                      <p:tavLst>
                                        <p:tav tm="0">
                                          <p:val>
                                            <p:fltVal val="0"/>
                                          </p:val>
                                        </p:tav>
                                        <p:tav tm="100000">
                                          <p:val>
                                            <p:strVal val="#ppt_h"/>
                                          </p:val>
                                        </p:tav>
                                      </p:tavLst>
                                    </p:anim>
                                    <p:anim calcmode="lin" valueType="num">
                                      <p:cBhvr>
                                        <p:cTn id="9" dur="1000" fill="hold"/>
                                        <p:tgtEl>
                                          <p:spTgt spid="20173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17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3000"/>
                                  </p:stCondLst>
                                  <p:childTnLst>
                                    <p:animEffect transition="out" filter="dissolve">
                                      <p:cBhvr>
                                        <p:cTn id="14" dur="500"/>
                                        <p:tgtEl>
                                          <p:spTgt spid="201734"/>
                                        </p:tgtEl>
                                      </p:cBhvr>
                                    </p:animEffect>
                                    <p:set>
                                      <p:cBhvr>
                                        <p:cTn id="15" dur="1" fill="hold">
                                          <p:stCondLst>
                                            <p:cond delay="499"/>
                                          </p:stCondLst>
                                        </p:cTn>
                                        <p:tgtEl>
                                          <p:spTgt spid="2017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4" grpId="0"/>
      <p:bldP spid="201734" grpId="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42" name="Picture 5" descr="PA020047"/>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8000">
    <p:circl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2466" name="Picture 5" descr="PA020041"/>
          <p:cNvPicPr>
            <a:picLocks noGrp="1" noChangeAspect="1" noChangeArrowheads="1"/>
          </p:cNvPicPr>
          <p:nvPr>
            <p:ph/>
          </p:nvPr>
        </p:nvPicPr>
        <p:blipFill>
          <a:blip r:embed="rId2" cstate="screen"/>
          <a:srcRect/>
          <a:stretch>
            <a:fillRect/>
          </a:stretch>
        </p:blipFill>
        <p:spPr>
          <a:xfrm>
            <a:off x="0" y="0"/>
            <a:ext cx="9144000" cy="6856413"/>
          </a:xfrm>
        </p:spPr>
      </p:pic>
    </p:spTree>
  </p:cSld>
  <p:clrMapOvr>
    <a:masterClrMapping/>
  </p:clrMapOvr>
  <p:transition spd="slow" advClick="0" advTm="8000">
    <p:circl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3490" name="Picture 7" descr="PA020037"/>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8000">
    <p:circl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5" descr="PA040059"/>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8000">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Picture 5" descr="Lake Haven 065"/>
          <p:cNvPicPr>
            <a:picLocks noGrp="1" noChangeAspect="1" noChangeArrowheads="1"/>
          </p:cNvPicPr>
          <p:nvPr>
            <p:ph/>
          </p:nvPr>
        </p:nvPicPr>
        <p:blipFill>
          <a:blip r:embed="rId2" cstate="screen"/>
          <a:srcRect/>
          <a:stretch>
            <a:fillRect/>
          </a:stretch>
        </p:blipFill>
        <p:spPr>
          <a:xfrm>
            <a:off x="0" y="0"/>
            <a:ext cx="9144000" cy="6858000"/>
          </a:xfrm>
        </p:spPr>
      </p:pic>
      <p:sp>
        <p:nvSpPr>
          <p:cNvPr id="44039" name="Text Box 7"/>
          <p:cNvSpPr txBox="1">
            <a:spLocks noChangeArrowheads="1"/>
          </p:cNvSpPr>
          <p:nvPr/>
        </p:nvSpPr>
        <p:spPr bwMode="auto">
          <a:xfrm>
            <a:off x="533400" y="1447800"/>
            <a:ext cx="3048000" cy="2225675"/>
          </a:xfrm>
          <a:prstGeom prst="rect">
            <a:avLst/>
          </a:prstGeom>
          <a:noFill/>
          <a:ln w="9525">
            <a:noFill/>
            <a:miter lim="800000"/>
            <a:headEnd/>
            <a:tailEnd/>
          </a:ln>
        </p:spPr>
        <p:txBody>
          <a:bodyPr>
            <a:spAutoFit/>
          </a:bodyPr>
          <a:lstStyle/>
          <a:p>
            <a:pPr>
              <a:spcBef>
                <a:spcPct val="50000"/>
              </a:spcBef>
            </a:pPr>
            <a:r>
              <a:rPr lang="en-US" sz="2000">
                <a:solidFill>
                  <a:schemeClr val="bg1"/>
                </a:solidFill>
                <a:latin typeface="Copperplate Gothic Bold" pitchFamily="34" charset="0"/>
              </a:rPr>
              <a:t>Broken and hazardous weir structure, allowing for little to no drainage for Storm Water runoff.</a:t>
            </a:r>
          </a:p>
        </p:txBody>
      </p:sp>
    </p:spTree>
  </p:cSld>
  <p:clrMapOvr>
    <a:masterClrMapping/>
  </p:clrMapOvr>
  <p:transition spd="slow" advClick="0" advTm="10000">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44039"/>
                                        </p:tgtEl>
                                        <p:attrNameLst>
                                          <p:attrName>style.visibility</p:attrName>
                                        </p:attrNameLst>
                                      </p:cBhvr>
                                      <p:to>
                                        <p:strVal val="visible"/>
                                      </p:to>
                                    </p:set>
                                    <p:anim calcmode="lin" valueType="num">
                                      <p:cBhvr>
                                        <p:cTn id="7" dur="1000" fill="hold"/>
                                        <p:tgtEl>
                                          <p:spTgt spid="44039"/>
                                        </p:tgtEl>
                                        <p:attrNameLst>
                                          <p:attrName>ppt_w</p:attrName>
                                        </p:attrNameLst>
                                      </p:cBhvr>
                                      <p:tavLst>
                                        <p:tav tm="0">
                                          <p:val>
                                            <p:fltVal val="0"/>
                                          </p:val>
                                        </p:tav>
                                        <p:tav tm="100000">
                                          <p:val>
                                            <p:strVal val="#ppt_w"/>
                                          </p:val>
                                        </p:tav>
                                      </p:tavLst>
                                    </p:anim>
                                    <p:anim calcmode="lin" valueType="num">
                                      <p:cBhvr>
                                        <p:cTn id="8" dur="1000" fill="hold"/>
                                        <p:tgtEl>
                                          <p:spTgt spid="44039"/>
                                        </p:tgtEl>
                                        <p:attrNameLst>
                                          <p:attrName>ppt_h</p:attrName>
                                        </p:attrNameLst>
                                      </p:cBhvr>
                                      <p:tavLst>
                                        <p:tav tm="0">
                                          <p:val>
                                            <p:fltVal val="0"/>
                                          </p:val>
                                        </p:tav>
                                        <p:tav tm="100000">
                                          <p:val>
                                            <p:strVal val="#ppt_h"/>
                                          </p:val>
                                        </p:tav>
                                      </p:tavLst>
                                    </p:anim>
                                    <p:anim calcmode="lin" valueType="num">
                                      <p:cBhvr>
                                        <p:cTn id="9" dur="1000" fill="hold"/>
                                        <p:tgtEl>
                                          <p:spTgt spid="4403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0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5000"/>
                                  </p:stCondLst>
                                  <p:childTnLst>
                                    <p:animEffect transition="out" filter="dissolve">
                                      <p:cBhvr>
                                        <p:cTn id="14" dur="2000"/>
                                        <p:tgtEl>
                                          <p:spTgt spid="44039"/>
                                        </p:tgtEl>
                                      </p:cBhvr>
                                    </p:animEffect>
                                    <p:set>
                                      <p:cBhvr>
                                        <p:cTn id="15" dur="1" fill="hold">
                                          <p:stCondLst>
                                            <p:cond delay="1999"/>
                                          </p:stCondLst>
                                        </p:cTn>
                                        <p:tgtEl>
                                          <p:spTgt spid="440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9" grpId="0"/>
      <p:bldP spid="44039"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descr="PA040058"/>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Tm="8000">
    <p:circl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PA040057"/>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7000">
    <p:circl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descr="PA040052"/>
          <p:cNvPicPr>
            <a:picLocks noGrp="1" noChangeAspect="1" noChangeArrowheads="1"/>
          </p:cNvPicPr>
          <p:nvPr>
            <p:ph/>
          </p:nvPr>
        </p:nvPicPr>
        <p:blipFill>
          <a:blip r:embed="rId2" cstate="screen"/>
          <a:srcRect/>
          <a:stretch>
            <a:fillRect/>
          </a:stretch>
        </p:blipFill>
        <p:spPr>
          <a:xfrm>
            <a:off x="0" y="1588"/>
            <a:ext cx="9144000" cy="6856412"/>
          </a:xfrm>
        </p:spPr>
      </p:pic>
      <p:sp>
        <p:nvSpPr>
          <p:cNvPr id="241670" name="Text Box 6"/>
          <p:cNvSpPr txBox="1">
            <a:spLocks noChangeArrowheads="1"/>
          </p:cNvSpPr>
          <p:nvPr/>
        </p:nvSpPr>
        <p:spPr bwMode="auto">
          <a:xfrm>
            <a:off x="5867400" y="4191000"/>
            <a:ext cx="3733800" cy="822325"/>
          </a:xfrm>
          <a:prstGeom prst="rect">
            <a:avLst/>
          </a:prstGeom>
          <a:noFill/>
          <a:ln w="9525">
            <a:noFill/>
            <a:miter lim="800000"/>
            <a:headEnd/>
            <a:tailEnd/>
          </a:ln>
        </p:spPr>
        <p:txBody>
          <a:bodyPr>
            <a:spAutoFit/>
          </a:bodyPr>
          <a:lstStyle/>
          <a:p>
            <a:pPr>
              <a:spcBef>
                <a:spcPct val="50000"/>
              </a:spcBef>
            </a:pPr>
            <a:r>
              <a:rPr lang="en-US" sz="2400" b="1">
                <a:solidFill>
                  <a:schemeClr val="bg1"/>
                </a:solidFill>
                <a:latin typeface="Copperplate Gothic Bold" pitchFamily="34" charset="0"/>
              </a:rPr>
              <a:t>Construction Entrance</a:t>
            </a:r>
            <a:r>
              <a:rPr lang="en-US">
                <a:solidFill>
                  <a:schemeClr val="bg1"/>
                </a:solidFill>
              </a:rPr>
              <a:t>  </a:t>
            </a:r>
          </a:p>
        </p:txBody>
      </p:sp>
      <p:pic>
        <p:nvPicPr>
          <p:cNvPr id="241671" name="Picture 7" descr="Picture 014"/>
          <p:cNvPicPr>
            <a:picLocks noChangeAspect="1" noChangeArrowheads="1"/>
          </p:cNvPicPr>
          <p:nvPr/>
        </p:nvPicPr>
        <p:blipFill>
          <a:blip r:embed="rId3" cstate="screen"/>
          <a:srcRect/>
          <a:stretch>
            <a:fillRect/>
          </a:stretch>
        </p:blipFill>
        <p:spPr bwMode="auto">
          <a:xfrm>
            <a:off x="5334000" y="152400"/>
            <a:ext cx="3810000" cy="2857500"/>
          </a:xfrm>
          <a:prstGeom prst="rect">
            <a:avLst/>
          </a:prstGeom>
          <a:noFill/>
          <a:ln w="9525">
            <a:noFill/>
            <a:miter lim="800000"/>
            <a:headEnd/>
            <a:tailEnd/>
          </a:ln>
        </p:spPr>
      </p:pic>
      <p:sp>
        <p:nvSpPr>
          <p:cNvPr id="241673" name="Rectangle 9"/>
          <p:cNvSpPr>
            <a:spLocks noChangeArrowheads="1"/>
          </p:cNvSpPr>
          <p:nvPr/>
        </p:nvSpPr>
        <p:spPr bwMode="auto">
          <a:xfrm>
            <a:off x="5334000" y="0"/>
            <a:ext cx="3810000" cy="3048000"/>
          </a:xfrm>
          <a:prstGeom prst="rect">
            <a:avLst/>
          </a:prstGeom>
          <a:noFill/>
          <a:ln w="57150">
            <a:solidFill>
              <a:schemeClr val="bg1"/>
            </a:solidFill>
            <a:miter lim="800000"/>
            <a:headEnd/>
            <a:tailEnd/>
          </a:ln>
        </p:spPr>
        <p:txBody>
          <a:bodyPr wrap="none" anchor="ctr"/>
          <a:lstStyle/>
          <a:p>
            <a:endParaRPr lang="en-US"/>
          </a:p>
        </p:txBody>
      </p:sp>
      <p:sp>
        <p:nvSpPr>
          <p:cNvPr id="241674" name="Text Box 10"/>
          <p:cNvSpPr txBox="1">
            <a:spLocks noChangeArrowheads="1"/>
          </p:cNvSpPr>
          <p:nvPr/>
        </p:nvSpPr>
        <p:spPr bwMode="auto">
          <a:xfrm>
            <a:off x="5410200" y="2286000"/>
            <a:ext cx="2133600" cy="519113"/>
          </a:xfrm>
          <a:prstGeom prst="rect">
            <a:avLst/>
          </a:prstGeom>
          <a:noFill/>
          <a:ln w="9525">
            <a:noFill/>
            <a:miter lim="800000"/>
            <a:headEnd/>
            <a:tailEnd/>
          </a:ln>
        </p:spPr>
        <p:txBody>
          <a:bodyPr>
            <a:spAutoFit/>
          </a:bodyPr>
          <a:lstStyle/>
          <a:p>
            <a:pPr>
              <a:spcBef>
                <a:spcPct val="50000"/>
              </a:spcBef>
            </a:pPr>
            <a:r>
              <a:rPr lang="en-US" sz="2800" b="1">
                <a:latin typeface="Copperplate Gothic Bold" pitchFamily="34" charset="0"/>
              </a:rPr>
              <a:t>BEFORE</a:t>
            </a:r>
          </a:p>
        </p:txBody>
      </p:sp>
    </p:spTree>
  </p:cSld>
  <p:clrMapOvr>
    <a:masterClrMapping/>
  </p:clrMapOvr>
  <p:transition spd="slow" advClick="0" advTm="13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41670"/>
                                        </p:tgtEl>
                                        <p:attrNameLst>
                                          <p:attrName>style.visibility</p:attrName>
                                        </p:attrNameLst>
                                      </p:cBhvr>
                                      <p:to>
                                        <p:strVal val="visible"/>
                                      </p:to>
                                    </p:set>
                                    <p:anim calcmode="lin" valueType="num">
                                      <p:cBhvr>
                                        <p:cTn id="7" dur="1000" fill="hold"/>
                                        <p:tgtEl>
                                          <p:spTgt spid="241670"/>
                                        </p:tgtEl>
                                        <p:attrNameLst>
                                          <p:attrName>ppt_w</p:attrName>
                                        </p:attrNameLst>
                                      </p:cBhvr>
                                      <p:tavLst>
                                        <p:tav tm="0">
                                          <p:val>
                                            <p:fltVal val="0"/>
                                          </p:val>
                                        </p:tav>
                                        <p:tav tm="100000">
                                          <p:val>
                                            <p:strVal val="#ppt_w"/>
                                          </p:val>
                                        </p:tav>
                                      </p:tavLst>
                                    </p:anim>
                                    <p:anim calcmode="lin" valueType="num">
                                      <p:cBhvr>
                                        <p:cTn id="8" dur="1000" fill="hold"/>
                                        <p:tgtEl>
                                          <p:spTgt spid="241670"/>
                                        </p:tgtEl>
                                        <p:attrNameLst>
                                          <p:attrName>ppt_h</p:attrName>
                                        </p:attrNameLst>
                                      </p:cBhvr>
                                      <p:tavLst>
                                        <p:tav tm="0">
                                          <p:val>
                                            <p:fltVal val="0"/>
                                          </p:val>
                                        </p:tav>
                                        <p:tav tm="100000">
                                          <p:val>
                                            <p:strVal val="#ppt_h"/>
                                          </p:val>
                                        </p:tav>
                                      </p:tavLst>
                                    </p:anim>
                                    <p:anim calcmode="lin" valueType="num">
                                      <p:cBhvr>
                                        <p:cTn id="9" dur="1000" fill="hold"/>
                                        <p:tgtEl>
                                          <p:spTgt spid="2416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16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2000"/>
                                  </p:stCondLst>
                                  <p:childTnLst>
                                    <p:animEffect transition="out" filter="dissolve">
                                      <p:cBhvr>
                                        <p:cTn id="14" dur="2000"/>
                                        <p:tgtEl>
                                          <p:spTgt spid="241670"/>
                                        </p:tgtEl>
                                      </p:cBhvr>
                                    </p:animEffect>
                                    <p:set>
                                      <p:cBhvr>
                                        <p:cTn id="15" dur="1" fill="hold">
                                          <p:stCondLst>
                                            <p:cond delay="1999"/>
                                          </p:stCondLst>
                                        </p:cTn>
                                        <p:tgtEl>
                                          <p:spTgt spid="24167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241673"/>
                                        </p:tgtEl>
                                        <p:attrNameLst>
                                          <p:attrName>style.visibility</p:attrName>
                                        </p:attrNameLst>
                                      </p:cBhvr>
                                      <p:to>
                                        <p:strVal val="visible"/>
                                      </p:to>
                                    </p:set>
                                    <p:anim calcmode="lin" valueType="num">
                                      <p:cBhvr>
                                        <p:cTn id="20" dur="1000" fill="hold"/>
                                        <p:tgtEl>
                                          <p:spTgt spid="241673"/>
                                        </p:tgtEl>
                                        <p:attrNameLst>
                                          <p:attrName>ppt_w</p:attrName>
                                        </p:attrNameLst>
                                      </p:cBhvr>
                                      <p:tavLst>
                                        <p:tav tm="0">
                                          <p:val>
                                            <p:fltVal val="0"/>
                                          </p:val>
                                        </p:tav>
                                        <p:tav tm="100000">
                                          <p:val>
                                            <p:strVal val="#ppt_w"/>
                                          </p:val>
                                        </p:tav>
                                      </p:tavLst>
                                    </p:anim>
                                    <p:anim calcmode="lin" valueType="num">
                                      <p:cBhvr>
                                        <p:cTn id="21" dur="1000" fill="hold"/>
                                        <p:tgtEl>
                                          <p:spTgt spid="241673"/>
                                        </p:tgtEl>
                                        <p:attrNameLst>
                                          <p:attrName>ppt_h</p:attrName>
                                        </p:attrNameLst>
                                      </p:cBhvr>
                                      <p:tavLst>
                                        <p:tav tm="0">
                                          <p:val>
                                            <p:fltVal val="0"/>
                                          </p:val>
                                        </p:tav>
                                        <p:tav tm="100000">
                                          <p:val>
                                            <p:strVal val="#ppt_h"/>
                                          </p:val>
                                        </p:tav>
                                      </p:tavLst>
                                    </p:anim>
                                    <p:anim calcmode="lin" valueType="num">
                                      <p:cBhvr>
                                        <p:cTn id="22" dur="1000" fill="hold"/>
                                        <p:tgtEl>
                                          <p:spTgt spid="241673"/>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24167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500"/>
                                  </p:stCondLst>
                                  <p:childTnLst>
                                    <p:set>
                                      <p:cBhvr>
                                        <p:cTn id="27" dur="1" fill="hold">
                                          <p:stCondLst>
                                            <p:cond delay="0"/>
                                          </p:stCondLst>
                                        </p:cTn>
                                        <p:tgtEl>
                                          <p:spTgt spid="241671"/>
                                        </p:tgtEl>
                                        <p:attrNameLst>
                                          <p:attrName>style.visibility</p:attrName>
                                        </p:attrNameLst>
                                      </p:cBhvr>
                                      <p:to>
                                        <p:strVal val="visible"/>
                                      </p:to>
                                    </p:set>
                                    <p:animEffect transition="in" filter="randombar(horizontal)">
                                      <p:cBhvr>
                                        <p:cTn id="28" dur="2000"/>
                                        <p:tgtEl>
                                          <p:spTgt spid="241671"/>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iterate type="lt">
                                    <p:tmPct val="5000"/>
                                  </p:iterate>
                                  <p:childTnLst>
                                    <p:set>
                                      <p:cBhvr>
                                        <p:cTn id="32" dur="1" fill="hold">
                                          <p:stCondLst>
                                            <p:cond delay="0"/>
                                          </p:stCondLst>
                                        </p:cTn>
                                        <p:tgtEl>
                                          <p:spTgt spid="241674">
                                            <p:txEl>
                                              <p:pRg st="0" end="0"/>
                                            </p:txEl>
                                          </p:spTgt>
                                        </p:tgtEl>
                                        <p:attrNameLst>
                                          <p:attrName>style.visibility</p:attrName>
                                        </p:attrNameLst>
                                      </p:cBhvr>
                                      <p:to>
                                        <p:strVal val="visible"/>
                                      </p:to>
                                    </p:set>
                                    <p:anim calcmode="lin" valueType="num">
                                      <p:cBhvr>
                                        <p:cTn id="33" dur="1000" fill="hold"/>
                                        <p:tgtEl>
                                          <p:spTgt spid="241674">
                                            <p:txEl>
                                              <p:pRg st="0" end="0"/>
                                            </p:txEl>
                                          </p:spTgt>
                                        </p:tgtEl>
                                        <p:attrNameLst>
                                          <p:attrName>ppt_w</p:attrName>
                                        </p:attrNameLst>
                                      </p:cBhvr>
                                      <p:tavLst>
                                        <p:tav tm="0">
                                          <p:val>
                                            <p:fltVal val="0"/>
                                          </p:val>
                                        </p:tav>
                                        <p:tav tm="100000">
                                          <p:val>
                                            <p:strVal val="#ppt_w"/>
                                          </p:val>
                                        </p:tav>
                                      </p:tavLst>
                                    </p:anim>
                                    <p:anim calcmode="lin" valueType="num">
                                      <p:cBhvr>
                                        <p:cTn id="34" dur="1000" fill="hold"/>
                                        <p:tgtEl>
                                          <p:spTgt spid="241674">
                                            <p:txEl>
                                              <p:pRg st="0" end="0"/>
                                            </p:txEl>
                                          </p:spTgt>
                                        </p:tgtEl>
                                        <p:attrNameLst>
                                          <p:attrName>ppt_h</p:attrName>
                                        </p:attrNameLst>
                                      </p:cBhvr>
                                      <p:tavLst>
                                        <p:tav tm="0">
                                          <p:val>
                                            <p:fltVal val="0"/>
                                          </p:val>
                                        </p:tav>
                                        <p:tav tm="100000">
                                          <p:val>
                                            <p:strVal val="#ppt_h"/>
                                          </p:val>
                                        </p:tav>
                                      </p:tavLst>
                                    </p:anim>
                                    <p:anim calcmode="lin" valueType="num">
                                      <p:cBhvr>
                                        <p:cTn id="35" dur="1000" fill="hold"/>
                                        <p:tgtEl>
                                          <p:spTgt spid="241674">
                                            <p:txEl>
                                              <p:pRg st="0" end="0"/>
                                            </p:txEl>
                                          </p:spTgt>
                                        </p:tgtEl>
                                        <p:attrNameLst>
                                          <p:attrName>style.rotation</p:attrName>
                                        </p:attrNameLst>
                                      </p:cBhvr>
                                      <p:tavLst>
                                        <p:tav tm="0">
                                          <p:val>
                                            <p:fltVal val="90"/>
                                          </p:val>
                                        </p:tav>
                                        <p:tav tm="100000">
                                          <p:val>
                                            <p:fltVal val="0"/>
                                          </p:val>
                                        </p:tav>
                                      </p:tavLst>
                                    </p:anim>
                                    <p:animEffect transition="in" filter="fade">
                                      <p:cBhvr>
                                        <p:cTn id="36" dur="1000"/>
                                        <p:tgtEl>
                                          <p:spTgt spid="2416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70" grpId="0"/>
      <p:bldP spid="241670" grpId="1"/>
      <p:bldP spid="24167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descr="PA040049"/>
          <p:cNvPicPr>
            <a:picLocks noGrp="1" noChangeAspect="1" noChangeArrowheads="1"/>
          </p:cNvPicPr>
          <p:nvPr>
            <p:ph/>
          </p:nvPr>
        </p:nvPicPr>
        <p:blipFill>
          <a:blip r:embed="rId3" cstate="screen"/>
          <a:srcRect/>
          <a:stretch>
            <a:fillRect/>
          </a:stretch>
        </p:blipFill>
        <p:spPr>
          <a:xfrm>
            <a:off x="0" y="1588"/>
            <a:ext cx="9144000" cy="6856412"/>
          </a:xfrm>
        </p:spPr>
      </p:pic>
      <p:sp>
        <p:nvSpPr>
          <p:cNvPr id="218118" name="Text Box 6"/>
          <p:cNvSpPr txBox="1">
            <a:spLocks noChangeArrowheads="1"/>
          </p:cNvSpPr>
          <p:nvPr/>
        </p:nvSpPr>
        <p:spPr bwMode="auto">
          <a:xfrm>
            <a:off x="304800" y="228600"/>
            <a:ext cx="4267200" cy="1917700"/>
          </a:xfrm>
          <a:prstGeom prst="rect">
            <a:avLst/>
          </a:prstGeom>
          <a:noFill/>
          <a:ln w="9525">
            <a:noFill/>
            <a:miter lim="800000"/>
            <a:headEnd/>
            <a:tailEnd/>
          </a:ln>
        </p:spPr>
        <p:txBody>
          <a:bodyPr>
            <a:spAutoFit/>
          </a:bodyPr>
          <a:lstStyle/>
          <a:p>
            <a:pPr>
              <a:spcBef>
                <a:spcPct val="50000"/>
              </a:spcBef>
            </a:pPr>
            <a:r>
              <a:rPr lang="en-US" sz="2400" b="1">
                <a:solidFill>
                  <a:schemeClr val="bg1"/>
                </a:solidFill>
                <a:latin typeface="Copperplate Gothic Bold" pitchFamily="34" charset="0"/>
              </a:rPr>
              <a:t>The Construction Entrance is completed and the new driveway is formed for replacement.</a:t>
            </a:r>
          </a:p>
        </p:txBody>
      </p:sp>
      <p:pic>
        <p:nvPicPr>
          <p:cNvPr id="218120" name="ConstructionBulldozIN15_13.wav">
            <a:hlinkClick r:id="" action="ppaction://media"/>
          </p:cNvPr>
          <p:cNvPicPr>
            <a:picLocks noRot="1" noChangeAspect="1" noChangeArrowheads="1"/>
          </p:cNvPicPr>
          <p:nvPr>
            <a:audioFile r:link="rId1"/>
          </p:nvPr>
        </p:nvPicPr>
        <p:blipFill>
          <a:blip r:embed="rId4"/>
          <a:srcRect/>
          <a:stretch>
            <a:fillRect/>
          </a:stretch>
        </p:blipFill>
        <p:spPr bwMode="auto">
          <a:xfrm>
            <a:off x="7620000" y="6096000"/>
            <a:ext cx="304800" cy="304800"/>
          </a:xfrm>
          <a:prstGeom prst="rect">
            <a:avLst/>
          </a:prstGeom>
          <a:noFill/>
          <a:ln w="9525">
            <a:noFill/>
            <a:miter lim="800000"/>
            <a:headEnd/>
            <a:tailEnd/>
          </a:ln>
        </p:spPr>
      </p:pic>
    </p:spTree>
  </p:cSld>
  <p:clrMapOvr>
    <a:masterClrMapping/>
  </p:clrMapOvr>
  <p:transition spd="slow" advTm="10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18120"/>
                                        </p:tgtEl>
                                      </p:cBhvr>
                                    </p:cmd>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218118"/>
                                        </p:tgtEl>
                                        <p:attrNameLst>
                                          <p:attrName>style.visibility</p:attrName>
                                        </p:attrNameLst>
                                      </p:cBhvr>
                                      <p:to>
                                        <p:strVal val="visible"/>
                                      </p:to>
                                    </p:set>
                                    <p:anim calcmode="lin" valueType="num">
                                      <p:cBhvr>
                                        <p:cTn id="11" dur="1000" fill="hold"/>
                                        <p:tgtEl>
                                          <p:spTgt spid="218118"/>
                                        </p:tgtEl>
                                        <p:attrNameLst>
                                          <p:attrName>ppt_w</p:attrName>
                                        </p:attrNameLst>
                                      </p:cBhvr>
                                      <p:tavLst>
                                        <p:tav tm="0">
                                          <p:val>
                                            <p:fltVal val="0"/>
                                          </p:val>
                                        </p:tav>
                                        <p:tav tm="100000">
                                          <p:val>
                                            <p:strVal val="#ppt_w"/>
                                          </p:val>
                                        </p:tav>
                                      </p:tavLst>
                                    </p:anim>
                                    <p:anim calcmode="lin" valueType="num">
                                      <p:cBhvr>
                                        <p:cTn id="12" dur="1000" fill="hold"/>
                                        <p:tgtEl>
                                          <p:spTgt spid="218118"/>
                                        </p:tgtEl>
                                        <p:attrNameLst>
                                          <p:attrName>ppt_h</p:attrName>
                                        </p:attrNameLst>
                                      </p:cBhvr>
                                      <p:tavLst>
                                        <p:tav tm="0">
                                          <p:val>
                                            <p:fltVal val="0"/>
                                          </p:val>
                                        </p:tav>
                                        <p:tav tm="100000">
                                          <p:val>
                                            <p:strVal val="#ppt_h"/>
                                          </p:val>
                                        </p:tav>
                                      </p:tavLst>
                                    </p:anim>
                                    <p:anim calcmode="lin" valueType="num">
                                      <p:cBhvr>
                                        <p:cTn id="13" dur="1000" fill="hold"/>
                                        <p:tgtEl>
                                          <p:spTgt spid="218118"/>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181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grpId="1" nodeType="clickEffect">
                                  <p:stCondLst>
                                    <p:cond delay="3000"/>
                                  </p:stCondLst>
                                  <p:childTnLst>
                                    <p:animEffect transition="out" filter="dissolve">
                                      <p:cBhvr>
                                        <p:cTn id="18" dur="2000"/>
                                        <p:tgtEl>
                                          <p:spTgt spid="218118"/>
                                        </p:tgtEl>
                                      </p:cBhvr>
                                    </p:animEffect>
                                    <p:set>
                                      <p:cBhvr>
                                        <p:cTn id="19" dur="1" fill="hold">
                                          <p:stCondLst>
                                            <p:cond delay="1999"/>
                                          </p:stCondLst>
                                        </p:cTn>
                                        <p:tgtEl>
                                          <p:spTgt spid="2181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8000" numSld="5" showWhenStopped="0">
                <p:cTn id="20" fill="hold" display="0">
                  <p:stCondLst>
                    <p:cond delay="indefinite"/>
                  </p:stCondLst>
                  <p:endCondLst>
                    <p:cond evt="onPrev" delay="0">
                      <p:tgtEl>
                        <p:sldTgt/>
                      </p:tgtEl>
                    </p:cond>
                    <p:cond evt="onStopAudio" delay="0">
                      <p:tgtEl>
                        <p:sldTgt/>
                      </p:tgtEl>
                    </p:cond>
                  </p:endCondLst>
                </p:cTn>
                <p:tgtEl>
                  <p:spTgt spid="218120"/>
                </p:tgtEl>
              </p:cMediaNode>
            </p:audio>
          </p:childTnLst>
        </p:cTn>
      </p:par>
    </p:tnLst>
    <p:bldLst>
      <p:bldP spid="218118" grpId="0"/>
      <p:bldP spid="218118"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PA040050"/>
          <p:cNvPicPr>
            <a:picLocks noGrp="1" noChangeAspect="1" noChangeArrowheads="1"/>
          </p:cNvPicPr>
          <p:nvPr>
            <p:ph/>
          </p:nvPr>
        </p:nvPicPr>
        <p:blipFill>
          <a:blip r:embed="rId2" cstate="screen"/>
          <a:srcRect/>
          <a:stretch>
            <a:fillRect/>
          </a:stretch>
        </p:blipFill>
        <p:spPr>
          <a:xfrm>
            <a:off x="0" y="0"/>
            <a:ext cx="9144000" cy="6845300"/>
          </a:xfrm>
        </p:spPr>
      </p:pic>
    </p:spTree>
  </p:cSld>
  <p:clrMapOvr>
    <a:masterClrMapping/>
  </p:clrMapOvr>
  <p:transition spd="slow" advTm="6000">
    <p:circl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PA040051"/>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Tm="6000">
    <p:circl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682" name="Picture 5" descr="PA040062"/>
          <p:cNvPicPr>
            <a:picLocks noGrp="1" noChangeAspect="1" noChangeArrowheads="1"/>
          </p:cNvPicPr>
          <p:nvPr>
            <p:ph/>
          </p:nvPr>
        </p:nvPicPr>
        <p:blipFill>
          <a:blip r:embed="rId2" cstate="screen"/>
          <a:srcRect/>
          <a:stretch>
            <a:fillRect/>
          </a:stretch>
        </p:blipFill>
        <p:spPr>
          <a:xfrm>
            <a:off x="0" y="14288"/>
            <a:ext cx="9144000" cy="6843712"/>
          </a:xfrm>
        </p:spPr>
      </p:pic>
    </p:spTree>
  </p:cSld>
  <p:clrMapOvr>
    <a:masterClrMapping/>
  </p:clrMapOvr>
  <p:transition spd="med" advTm="6000">
    <p:circl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2706" name="Picture 5" descr="PA080071"/>
          <p:cNvPicPr>
            <a:picLocks noGrp="1" noChangeAspect="1" noChangeArrowheads="1"/>
          </p:cNvPicPr>
          <p:nvPr>
            <p:ph/>
          </p:nvPr>
        </p:nvPicPr>
        <p:blipFill>
          <a:blip r:embed="rId2" cstate="screen"/>
          <a:srcRect/>
          <a:stretch>
            <a:fillRect/>
          </a:stretch>
        </p:blipFill>
        <p:spPr>
          <a:xfrm>
            <a:off x="0" y="0"/>
            <a:ext cx="9144000" cy="6858000"/>
          </a:xfrm>
        </p:spPr>
      </p:pic>
      <p:sp>
        <p:nvSpPr>
          <p:cNvPr id="262150" name="Text Box 6"/>
          <p:cNvSpPr txBox="1">
            <a:spLocks noChangeArrowheads="1"/>
          </p:cNvSpPr>
          <p:nvPr/>
        </p:nvSpPr>
        <p:spPr bwMode="auto">
          <a:xfrm>
            <a:off x="228600" y="1600200"/>
            <a:ext cx="4114800" cy="822325"/>
          </a:xfrm>
          <a:prstGeom prst="rect">
            <a:avLst/>
          </a:prstGeom>
          <a:noFill/>
          <a:ln w="9525">
            <a:noFill/>
            <a:miter lim="800000"/>
            <a:headEnd/>
            <a:tailEnd/>
          </a:ln>
        </p:spPr>
        <p:txBody>
          <a:bodyPr>
            <a:spAutoFit/>
          </a:bodyPr>
          <a:lstStyle/>
          <a:p>
            <a:pPr>
              <a:spcBef>
                <a:spcPct val="50000"/>
              </a:spcBef>
            </a:pPr>
            <a:r>
              <a:rPr lang="en-US" sz="2400" b="1">
                <a:solidFill>
                  <a:schemeClr val="bg1"/>
                </a:solidFill>
                <a:latin typeface="Copperplate Gothic Bold" pitchFamily="34" charset="0"/>
              </a:rPr>
              <a:t>The new Driveway is completed</a:t>
            </a:r>
          </a:p>
        </p:txBody>
      </p:sp>
    </p:spTree>
  </p:cSld>
  <p:clrMapOvr>
    <a:masterClrMapping/>
  </p:clrMapOvr>
  <p:transition spd="med" advClick="0" advTm="7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62150">
                                            <p:txEl>
                                              <p:pRg st="0" end="0"/>
                                            </p:txEl>
                                          </p:spTgt>
                                        </p:tgtEl>
                                        <p:attrNameLst>
                                          <p:attrName>style.visibility</p:attrName>
                                        </p:attrNameLst>
                                      </p:cBhvr>
                                      <p:to>
                                        <p:strVal val="visible"/>
                                      </p:to>
                                    </p:set>
                                    <p:anim calcmode="lin" valueType="num">
                                      <p:cBhvr>
                                        <p:cTn id="7" dur="1000" fill="hold"/>
                                        <p:tgtEl>
                                          <p:spTgt spid="26215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6215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6215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215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2500"/>
                                  </p:stCondLst>
                                  <p:childTnLst>
                                    <p:animEffect transition="out" filter="dissolve">
                                      <p:cBhvr>
                                        <p:cTn id="14" dur="500"/>
                                        <p:tgtEl>
                                          <p:spTgt spid="262150">
                                            <p:txEl>
                                              <p:pRg st="0" end="0"/>
                                            </p:txEl>
                                          </p:spTgt>
                                        </p:tgtEl>
                                      </p:cBhvr>
                                    </p:animEffect>
                                    <p:set>
                                      <p:cBhvr>
                                        <p:cTn id="15" dur="1" fill="hold">
                                          <p:stCondLst>
                                            <p:cond delay="499"/>
                                          </p:stCondLst>
                                        </p:cTn>
                                        <p:tgtEl>
                                          <p:spTgt spid="26215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7" name="Rectangle 3"/>
          <p:cNvSpPr>
            <a:spLocks noGrp="1" noRot="1" noChangeArrowheads="1"/>
          </p:cNvSpPr>
          <p:nvPr>
            <p:ph type="body" idx="1"/>
          </p:nvPr>
        </p:nvSpPr>
        <p:spPr>
          <a:xfrm>
            <a:off x="304800" y="685800"/>
            <a:ext cx="8540750" cy="5181600"/>
          </a:xfrm>
        </p:spPr>
        <p:txBody>
          <a:bodyPr/>
          <a:lstStyle/>
          <a:p>
            <a:pPr algn="ctr" eaLnBrk="1" hangingPunct="1">
              <a:defRPr/>
            </a:pPr>
            <a:r>
              <a:rPr lang="en-US" b="1" smtClean="0">
                <a:solidFill>
                  <a:srgbClr val="17F20C"/>
                </a:solidFill>
                <a:latin typeface="Copperplate Gothic Bold" pitchFamily="34" charset="0"/>
              </a:rPr>
              <a:t>The Project is Completed</a:t>
            </a:r>
          </a:p>
          <a:p>
            <a:pPr algn="ctr" eaLnBrk="1" hangingPunct="1">
              <a:defRPr/>
            </a:pPr>
            <a:r>
              <a:rPr lang="en-US" b="1" smtClean="0">
                <a:solidFill>
                  <a:srgbClr val="17F20C"/>
                </a:solidFill>
                <a:latin typeface="Copperplate Gothic Bold" pitchFamily="34" charset="0"/>
              </a:rPr>
              <a:t> The following four , are short movies of the Storm Water  flowing through its new paths during a recent rain shower, on October 8</a:t>
            </a:r>
            <a:r>
              <a:rPr lang="en-US" b="1" baseline="30000" smtClean="0">
                <a:solidFill>
                  <a:srgbClr val="17F20C"/>
                </a:solidFill>
                <a:latin typeface="Copperplate Gothic Bold" pitchFamily="34" charset="0"/>
              </a:rPr>
              <a:t>th</a:t>
            </a:r>
            <a:r>
              <a:rPr lang="en-US" b="1" smtClean="0">
                <a:solidFill>
                  <a:srgbClr val="17F20C"/>
                </a:solidFill>
                <a:latin typeface="Copperplate Gothic Bold" pitchFamily="34" charset="0"/>
              </a:rPr>
              <a:t>, 2008.</a:t>
            </a:r>
          </a:p>
          <a:p>
            <a:pPr algn="ctr" eaLnBrk="1" hangingPunct="1">
              <a:defRPr/>
            </a:pPr>
            <a:endParaRPr lang="en-US" b="1" smtClean="0">
              <a:solidFill>
                <a:srgbClr val="17F20C"/>
              </a:solidFill>
              <a:latin typeface="Copperplate Gothic Bold" pitchFamily="34" charset="0"/>
            </a:endParaRPr>
          </a:p>
          <a:p>
            <a:pPr algn="ctr" eaLnBrk="1" hangingPunct="1">
              <a:defRPr/>
            </a:pPr>
            <a:r>
              <a:rPr lang="en-US" b="1" smtClean="0">
                <a:solidFill>
                  <a:srgbClr val="17F20C"/>
                </a:solidFill>
                <a:latin typeface="Copperplate Gothic Bold" pitchFamily="34" charset="0"/>
              </a:rPr>
              <a:t>We at DGI hope that you enjoyed our presentation of this project.</a:t>
            </a:r>
            <a:endParaRPr lang="en-US" smtClean="0"/>
          </a:p>
        </p:txBody>
      </p:sp>
    </p:spTree>
  </p:cSld>
  <p:clrMapOvr>
    <a:masterClrMapping/>
  </p:clrMapOvr>
  <p:transition spd="slow" advClick="0" advTm="16000">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51907">
                                            <p:txEl>
                                              <p:pRg st="0" end="0"/>
                                            </p:txEl>
                                          </p:spTgt>
                                        </p:tgtEl>
                                        <p:attrNameLst>
                                          <p:attrName>style.visibility</p:attrName>
                                        </p:attrNameLst>
                                      </p:cBhvr>
                                      <p:to>
                                        <p:strVal val="visible"/>
                                      </p:to>
                                    </p:set>
                                    <p:animEffect transition="in" filter="dissolve">
                                      <p:cBhvr>
                                        <p:cTn id="7" dur="500"/>
                                        <p:tgtEl>
                                          <p:spTgt spid="251907">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251907">
                                            <p:txEl>
                                              <p:pRg st="1" end="1"/>
                                            </p:txEl>
                                          </p:spTgt>
                                        </p:tgtEl>
                                        <p:attrNameLst>
                                          <p:attrName>style.visibility</p:attrName>
                                        </p:attrNameLst>
                                      </p:cBhvr>
                                      <p:to>
                                        <p:strVal val="visible"/>
                                      </p:to>
                                    </p:set>
                                    <p:animEffect transition="in" filter="dissolve">
                                      <p:cBhvr>
                                        <p:cTn id="11" dur="500"/>
                                        <p:tgtEl>
                                          <p:spTgt spid="25190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1500"/>
                                  </p:stCondLst>
                                  <p:childTnLst>
                                    <p:set>
                                      <p:cBhvr>
                                        <p:cTn id="15" dur="1" fill="hold">
                                          <p:stCondLst>
                                            <p:cond delay="0"/>
                                          </p:stCondLst>
                                        </p:cTn>
                                        <p:tgtEl>
                                          <p:spTgt spid="251907">
                                            <p:txEl>
                                              <p:pRg st="3" end="3"/>
                                            </p:txEl>
                                          </p:spTgt>
                                        </p:tgtEl>
                                        <p:attrNameLst>
                                          <p:attrName>style.visibility</p:attrName>
                                        </p:attrNameLst>
                                      </p:cBhvr>
                                      <p:to>
                                        <p:strVal val="visible"/>
                                      </p:to>
                                    </p:set>
                                    <p:animEffect transition="in" filter="dissolve">
                                      <p:cBhvr>
                                        <p:cTn id="16" dur="500"/>
                                        <p:tgtEl>
                                          <p:spTgt spid="2519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7" grpId="0" build="p"/>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4981" name="PA080072.AVI">
            <a:hlinkClick r:id="" action="ppaction://media"/>
          </p:cNvPr>
          <p:cNvPicPr>
            <a:picLocks noGrp="1" noRot="1" noChangeAspect="1" noChangeArrowheads="1"/>
          </p:cNvPicPr>
          <p:nvPr>
            <p:ph/>
            <a:videoFile r:link="rId1"/>
          </p:nvPr>
        </p:nvPicPr>
        <p:blipFill>
          <a:blip r:embed="rId3"/>
          <a:srcRect/>
          <a:stretch>
            <a:fillRect/>
          </a:stretch>
        </p:blipFill>
        <p:spPr>
          <a:xfrm>
            <a:off x="1371600" y="992188"/>
            <a:ext cx="6477000" cy="4756150"/>
          </a:xfrm>
        </p:spPr>
      </p:pic>
      <p:sp>
        <p:nvSpPr>
          <p:cNvPr id="74755" name="Rectangle 6"/>
          <p:cNvSpPr>
            <a:spLocks noChangeArrowheads="1"/>
          </p:cNvSpPr>
          <p:nvPr/>
        </p:nvSpPr>
        <p:spPr bwMode="auto">
          <a:xfrm>
            <a:off x="1371600" y="990600"/>
            <a:ext cx="6477000" cy="4724400"/>
          </a:xfrm>
          <a:prstGeom prst="rect">
            <a:avLst/>
          </a:prstGeom>
          <a:noFill/>
          <a:ln w="57150">
            <a:solidFill>
              <a:schemeClr val="tx1"/>
            </a:solidFill>
            <a:miter lim="800000"/>
            <a:headEnd/>
            <a:tailEnd/>
          </a:ln>
        </p:spPr>
        <p:txBody>
          <a:bodyPr wrap="none" anchor="ctr"/>
          <a:lstStyle/>
          <a:p>
            <a:endParaRPr lang="en-US"/>
          </a:p>
        </p:txBody>
      </p:sp>
    </p:spTree>
  </p:cSld>
  <p:clrMapOvr>
    <a:masterClrMapping/>
  </p:clrMapOvr>
  <p:transition spd="med" advClick="0" advTm="53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00" fill="hold"/>
                                        <p:tgtEl>
                                          <p:spTgt spid="25498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5498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Picture 7" descr="Lake Haven 014 092908 Pete"/>
          <p:cNvPicPr>
            <a:picLocks noGrp="1" noChangeAspect="1" noChangeArrowheads="1"/>
          </p:cNvPicPr>
          <p:nvPr>
            <p:ph/>
          </p:nvPr>
        </p:nvPicPr>
        <p:blipFill>
          <a:blip r:embed="rId2" cstate="screen"/>
          <a:srcRect/>
          <a:stretch>
            <a:fillRect/>
          </a:stretch>
        </p:blipFill>
        <p:spPr>
          <a:xfrm>
            <a:off x="0" y="0"/>
            <a:ext cx="9144000" cy="6856413"/>
          </a:xfrm>
        </p:spPr>
      </p:pic>
    </p:spTree>
  </p:cSld>
  <p:clrMapOvr>
    <a:masterClrMapping/>
  </p:clrMapOvr>
  <p:transition spd="slow" advClick="0" advTm="6000">
    <p:wheel/>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05" name="PA080086.AVI">
            <a:hlinkClick r:id="" action="ppaction://media"/>
          </p:cNvPr>
          <p:cNvPicPr>
            <a:picLocks noGrp="1" noRot="1" noChangeAspect="1" noChangeArrowheads="1"/>
          </p:cNvPicPr>
          <p:nvPr>
            <p:ph/>
            <a:videoFile r:link="rId1"/>
          </p:nvPr>
        </p:nvPicPr>
        <p:blipFill>
          <a:blip r:embed="rId3"/>
          <a:srcRect/>
          <a:stretch>
            <a:fillRect/>
          </a:stretch>
        </p:blipFill>
        <p:spPr>
          <a:xfrm>
            <a:off x="1524000" y="1143000"/>
            <a:ext cx="6019800" cy="4421188"/>
          </a:xfrm>
        </p:spPr>
      </p:pic>
      <p:sp>
        <p:nvSpPr>
          <p:cNvPr id="75779" name="Rectangle 6"/>
          <p:cNvSpPr>
            <a:spLocks noChangeArrowheads="1"/>
          </p:cNvSpPr>
          <p:nvPr/>
        </p:nvSpPr>
        <p:spPr bwMode="auto">
          <a:xfrm>
            <a:off x="1524000" y="1143000"/>
            <a:ext cx="6019800" cy="4419600"/>
          </a:xfrm>
          <a:prstGeom prst="rect">
            <a:avLst/>
          </a:prstGeom>
          <a:noFill/>
          <a:ln w="57150">
            <a:solidFill>
              <a:schemeClr val="tx1"/>
            </a:solidFill>
            <a:miter lim="800000"/>
            <a:headEnd/>
            <a:tailEnd/>
          </a:ln>
        </p:spPr>
        <p:txBody>
          <a:bodyPr wrap="none" anchor="ctr"/>
          <a:lstStyle/>
          <a:p>
            <a:endParaRPr lang="en-US"/>
          </a:p>
        </p:txBody>
      </p:sp>
    </p:spTree>
  </p:cSld>
  <p:clrMapOvr>
    <a:masterClrMapping/>
  </p:clrMapOvr>
  <p:transition spd="med" advClick="0" advTm="1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00" fill="hold"/>
                                        <p:tgtEl>
                                          <p:spTgt spid="25600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56005"/>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9317" name="PA080083.AVI">
            <a:hlinkClick r:id="" action="ppaction://media"/>
          </p:cNvPr>
          <p:cNvPicPr>
            <a:picLocks noGrp="1" noRot="1" noChangeAspect="1" noChangeArrowheads="1"/>
          </p:cNvPicPr>
          <p:nvPr>
            <p:ph/>
            <a:videoFile r:link="rId1"/>
          </p:nvPr>
        </p:nvPicPr>
        <p:blipFill>
          <a:blip r:embed="rId3"/>
          <a:srcRect/>
          <a:stretch>
            <a:fillRect/>
          </a:stretch>
        </p:blipFill>
        <p:spPr>
          <a:xfrm>
            <a:off x="1447800" y="990600"/>
            <a:ext cx="6324600" cy="4643438"/>
          </a:xfrm>
        </p:spPr>
      </p:pic>
      <p:sp>
        <p:nvSpPr>
          <p:cNvPr id="76803" name="Rectangle 6"/>
          <p:cNvSpPr>
            <a:spLocks noChangeArrowheads="1"/>
          </p:cNvSpPr>
          <p:nvPr/>
        </p:nvSpPr>
        <p:spPr bwMode="auto">
          <a:xfrm>
            <a:off x="1447800" y="990600"/>
            <a:ext cx="6324600" cy="4648200"/>
          </a:xfrm>
          <a:prstGeom prst="rect">
            <a:avLst/>
          </a:prstGeom>
          <a:noFill/>
          <a:ln w="57150">
            <a:solidFill>
              <a:schemeClr val="tx1"/>
            </a:solidFill>
            <a:miter lim="800000"/>
            <a:headEnd/>
            <a:tailEnd/>
          </a:ln>
        </p:spPr>
        <p:txBody>
          <a:bodyPr wrap="none" anchor="ctr"/>
          <a:lstStyle/>
          <a:p>
            <a:endParaRPr lang="en-US"/>
          </a:p>
        </p:txBody>
      </p:sp>
    </p:spTree>
  </p:cSld>
  <p:clrMapOvr>
    <a:masterClrMapping/>
  </p:clrMapOvr>
  <p:transition spd="med" advClick="0" advTm="10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67" fill="hold"/>
                                        <p:tgtEl>
                                          <p:spTgt spid="2693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69317"/>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3717" name="PA080074.AVI">
            <a:hlinkClick r:id="" action="ppaction://media"/>
          </p:cNvPr>
          <p:cNvPicPr>
            <a:picLocks noGrp="1" noRot="1" noChangeAspect="1" noChangeArrowheads="1"/>
          </p:cNvPicPr>
          <p:nvPr>
            <p:ph/>
            <a:videoFile r:link="rId1"/>
          </p:nvPr>
        </p:nvPicPr>
        <p:blipFill>
          <a:blip r:embed="rId3"/>
          <a:srcRect/>
          <a:stretch>
            <a:fillRect/>
          </a:stretch>
        </p:blipFill>
        <p:spPr>
          <a:xfrm>
            <a:off x="1295400" y="1066800"/>
            <a:ext cx="6400800" cy="4700588"/>
          </a:xfrm>
        </p:spPr>
      </p:pic>
      <p:sp>
        <p:nvSpPr>
          <p:cNvPr id="77827" name="Rectangle 6"/>
          <p:cNvSpPr>
            <a:spLocks noChangeArrowheads="1"/>
          </p:cNvSpPr>
          <p:nvPr/>
        </p:nvSpPr>
        <p:spPr bwMode="auto">
          <a:xfrm>
            <a:off x="1295400" y="1066800"/>
            <a:ext cx="6400800" cy="4648200"/>
          </a:xfrm>
          <a:prstGeom prst="rect">
            <a:avLst/>
          </a:prstGeom>
          <a:noFill/>
          <a:ln w="57150">
            <a:solidFill>
              <a:schemeClr val="tx1"/>
            </a:solidFill>
            <a:miter lim="800000"/>
            <a:headEnd/>
            <a:tailEnd/>
          </a:ln>
        </p:spPr>
        <p:txBody>
          <a:bodyPr wrap="none" anchor="ctr"/>
          <a:lstStyle/>
          <a:p>
            <a:endParaRPr lang="en-US"/>
          </a:p>
        </p:txBody>
      </p:sp>
    </p:spTree>
  </p:cSld>
  <p:clrMapOvr>
    <a:masterClrMapping/>
  </p:clrMapOvr>
  <p:transition spd="med" advClick="0" advTm="15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00" fill="hold"/>
                                        <p:tgtEl>
                                          <p:spTgt spid="2437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43717"/>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57200" y="0"/>
            <a:ext cx="8229600" cy="1384300"/>
          </a:xfrm>
        </p:spPr>
        <p:txBody>
          <a:bodyPr/>
          <a:lstStyle/>
          <a:p>
            <a:pPr eaLnBrk="1" hangingPunct="1">
              <a:defRPr/>
            </a:pPr>
            <a:r>
              <a:rPr lang="en-US" b="1" smtClean="0">
                <a:solidFill>
                  <a:srgbClr val="17F20C"/>
                </a:solidFill>
                <a:latin typeface="Copperplate Gothic Bold" pitchFamily="34" charset="0"/>
              </a:rPr>
              <a:t>CREDITS</a:t>
            </a:r>
          </a:p>
        </p:txBody>
      </p:sp>
      <p:sp>
        <p:nvSpPr>
          <p:cNvPr id="216067" name="Rectangle 3"/>
          <p:cNvSpPr>
            <a:spLocks noGrp="1" noChangeArrowheads="1"/>
          </p:cNvSpPr>
          <p:nvPr>
            <p:ph type="body" idx="1"/>
          </p:nvPr>
        </p:nvSpPr>
        <p:spPr>
          <a:xfrm>
            <a:off x="0" y="4495800"/>
            <a:ext cx="9144000" cy="1066800"/>
          </a:xfrm>
        </p:spPr>
        <p:txBody>
          <a:bodyPr/>
          <a:lstStyle/>
          <a:p>
            <a:pPr eaLnBrk="1" hangingPunct="1">
              <a:buFontTx/>
              <a:buNone/>
              <a:defRPr/>
            </a:pPr>
            <a:r>
              <a:rPr lang="en-US" sz="1400" b="1" smtClean="0">
                <a:solidFill>
                  <a:srgbClr val="17F20C"/>
                </a:solidFill>
                <a:latin typeface="Copperplate Gothic Bold" pitchFamily="34" charset="0"/>
              </a:rPr>
              <a:t>Photographs Taken BY :  Before:    Pete Wright,PE    Gwinnett County Water Resources		               Progressive:    Ben Presley, The Dickerson Group, Inc.			               Progressive :   Robert Brush, The Dickerson Group, Inc.				</a:t>
            </a:r>
          </a:p>
        </p:txBody>
      </p:sp>
      <p:sp>
        <p:nvSpPr>
          <p:cNvPr id="78852" name="Text Box 4"/>
          <p:cNvSpPr txBox="1">
            <a:spLocks noChangeArrowheads="1"/>
          </p:cNvSpPr>
          <p:nvPr/>
        </p:nvSpPr>
        <p:spPr bwMode="auto">
          <a:xfrm>
            <a:off x="0" y="1600200"/>
            <a:ext cx="9144000" cy="366713"/>
          </a:xfrm>
          <a:prstGeom prst="rect">
            <a:avLst/>
          </a:prstGeom>
          <a:noFill/>
          <a:ln w="9525">
            <a:noFill/>
            <a:miter lim="800000"/>
            <a:headEnd/>
            <a:tailEnd/>
          </a:ln>
        </p:spPr>
        <p:txBody>
          <a:bodyPr>
            <a:spAutoFit/>
          </a:bodyPr>
          <a:lstStyle/>
          <a:p>
            <a:pPr>
              <a:spcBef>
                <a:spcPct val="50000"/>
              </a:spcBef>
            </a:pPr>
            <a:endParaRPr lang="en-US"/>
          </a:p>
        </p:txBody>
      </p:sp>
      <p:sp>
        <p:nvSpPr>
          <p:cNvPr id="216069" name="Text Box 5"/>
          <p:cNvSpPr txBox="1">
            <a:spLocks noChangeArrowheads="1"/>
          </p:cNvSpPr>
          <p:nvPr/>
        </p:nvSpPr>
        <p:spPr bwMode="auto">
          <a:xfrm>
            <a:off x="0" y="2819400"/>
            <a:ext cx="9144000" cy="1465263"/>
          </a:xfrm>
          <a:prstGeom prst="rect">
            <a:avLst/>
          </a:prstGeom>
          <a:noFill/>
          <a:ln w="9525">
            <a:noFill/>
            <a:miter lim="800000"/>
            <a:headEnd/>
            <a:tailEnd/>
          </a:ln>
        </p:spPr>
        <p:txBody>
          <a:bodyPr>
            <a:spAutoFit/>
          </a:bodyPr>
          <a:lstStyle/>
          <a:p>
            <a:pPr>
              <a:spcBef>
                <a:spcPct val="50000"/>
              </a:spcBef>
            </a:pPr>
            <a:r>
              <a:rPr lang="en-US">
                <a:solidFill>
                  <a:srgbClr val="0000FF"/>
                </a:solidFill>
                <a:latin typeface="Copperplate Gothic Bold" pitchFamily="34" charset="0"/>
              </a:rPr>
              <a:t>The Crew:	</a:t>
            </a:r>
            <a:r>
              <a:rPr lang="en-US">
                <a:solidFill>
                  <a:srgbClr val="17F20C"/>
                </a:solidFill>
                <a:latin typeface="Copperplate Gothic Bold" pitchFamily="34" charset="0"/>
              </a:rPr>
              <a:t>Jason Freeland, Site and Project Foreman			Turrom Mayweather	  Branden Blanchard			William Paradis  	 Jose Guevara					Steven Newton	 Willie Fleming				Dennis Evans		 Roger Peters</a:t>
            </a:r>
          </a:p>
        </p:txBody>
      </p:sp>
      <p:sp>
        <p:nvSpPr>
          <p:cNvPr id="216070" name="Text Box 6"/>
          <p:cNvSpPr txBox="1">
            <a:spLocks noChangeArrowheads="1"/>
          </p:cNvSpPr>
          <p:nvPr/>
        </p:nvSpPr>
        <p:spPr bwMode="auto">
          <a:xfrm>
            <a:off x="0" y="1219200"/>
            <a:ext cx="9144000" cy="1465263"/>
          </a:xfrm>
          <a:prstGeom prst="rect">
            <a:avLst/>
          </a:prstGeom>
          <a:noFill/>
          <a:ln w="9525">
            <a:noFill/>
            <a:miter lim="800000"/>
            <a:headEnd/>
            <a:tailEnd/>
          </a:ln>
        </p:spPr>
        <p:txBody>
          <a:bodyPr>
            <a:spAutoFit/>
          </a:bodyPr>
          <a:lstStyle/>
          <a:p>
            <a:pPr>
              <a:spcBef>
                <a:spcPct val="50000"/>
              </a:spcBef>
            </a:pPr>
            <a:r>
              <a:rPr lang="en-US">
                <a:solidFill>
                  <a:srgbClr val="0000FF"/>
                </a:solidFill>
                <a:latin typeface="Copperplate Gothic Bold" pitchFamily="34" charset="0"/>
              </a:rPr>
              <a:t>The Contractor:</a:t>
            </a:r>
            <a:r>
              <a:rPr lang="en-US">
                <a:solidFill>
                  <a:srgbClr val="17F20C"/>
                </a:solidFill>
                <a:latin typeface="Copperplate Gothic Bold" pitchFamily="34" charset="0"/>
              </a:rPr>
              <a:t>	The Dickerson Group, Inc.				        Billy Joe Dickerson, Owner, President, CEO		                           		           871 Old Peachtree Road, NW					               Lawrenceville, GA 30043				Phone: 770-513-4558			Fax: 770-513-4740</a:t>
            </a:r>
          </a:p>
        </p:txBody>
      </p:sp>
      <p:sp>
        <p:nvSpPr>
          <p:cNvPr id="216071" name="Text Box 7"/>
          <p:cNvSpPr txBox="1">
            <a:spLocks noChangeArrowheads="1"/>
          </p:cNvSpPr>
          <p:nvPr/>
        </p:nvSpPr>
        <p:spPr bwMode="auto">
          <a:xfrm>
            <a:off x="152400" y="5638800"/>
            <a:ext cx="8991600" cy="823913"/>
          </a:xfrm>
          <a:prstGeom prst="rect">
            <a:avLst/>
          </a:prstGeom>
          <a:noFill/>
          <a:ln w="9525">
            <a:noFill/>
            <a:miter lim="800000"/>
            <a:headEnd/>
            <a:tailEnd/>
          </a:ln>
        </p:spPr>
        <p:txBody>
          <a:bodyPr>
            <a:spAutoFit/>
          </a:bodyPr>
          <a:lstStyle/>
          <a:p>
            <a:pPr>
              <a:spcBef>
                <a:spcPct val="50000"/>
              </a:spcBef>
            </a:pPr>
            <a:r>
              <a:rPr lang="en-US">
                <a:solidFill>
                  <a:srgbClr val="17F20C"/>
                </a:solidFill>
                <a:latin typeface="Copperplate Gothic Bold" pitchFamily="34" charset="0"/>
              </a:rPr>
              <a:t>Slideshow Produced by:   Robert Brush, The Dickerson Group, Inc.</a:t>
            </a:r>
          </a:p>
          <a:p>
            <a:pPr>
              <a:spcBef>
                <a:spcPct val="50000"/>
              </a:spcBef>
            </a:pPr>
            <a:r>
              <a:rPr lang="en-US" sz="1200">
                <a:solidFill>
                  <a:srgbClr val="17F20C"/>
                </a:solidFill>
                <a:latin typeface="Copperplate Gothic Bold" pitchFamily="34" charset="0"/>
              </a:rPr>
              <a:t>All rights reserved, no reproduction, or duplication permitted without the express written Permission of The Dickerson Group, Inc.</a:t>
            </a:r>
          </a:p>
        </p:txBody>
      </p:sp>
    </p:spTree>
  </p:cSld>
  <p:clrMapOvr>
    <a:masterClrMapping/>
  </p:clrMapOvr>
  <p:transition spd="slow" advClick="0" advTm="40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16066"/>
                                        </p:tgtEl>
                                        <p:attrNameLst>
                                          <p:attrName>style.visibility</p:attrName>
                                        </p:attrNameLst>
                                      </p:cBhvr>
                                      <p:to>
                                        <p:strVal val="visible"/>
                                      </p:to>
                                    </p:set>
                                    <p:anim calcmode="lin" valueType="num">
                                      <p:cBhvr>
                                        <p:cTn id="7" dur="1000" fill="hold"/>
                                        <p:tgtEl>
                                          <p:spTgt spid="216066"/>
                                        </p:tgtEl>
                                        <p:attrNameLst>
                                          <p:attrName>ppt_w</p:attrName>
                                        </p:attrNameLst>
                                      </p:cBhvr>
                                      <p:tavLst>
                                        <p:tav tm="0">
                                          <p:val>
                                            <p:fltVal val="0"/>
                                          </p:val>
                                        </p:tav>
                                        <p:tav tm="100000">
                                          <p:val>
                                            <p:strVal val="#ppt_w"/>
                                          </p:val>
                                        </p:tav>
                                      </p:tavLst>
                                    </p:anim>
                                    <p:anim calcmode="lin" valueType="num">
                                      <p:cBhvr>
                                        <p:cTn id="8" dur="1000" fill="hold"/>
                                        <p:tgtEl>
                                          <p:spTgt spid="216066"/>
                                        </p:tgtEl>
                                        <p:attrNameLst>
                                          <p:attrName>ppt_h</p:attrName>
                                        </p:attrNameLst>
                                      </p:cBhvr>
                                      <p:tavLst>
                                        <p:tav tm="0">
                                          <p:val>
                                            <p:fltVal val="0"/>
                                          </p:val>
                                        </p:tav>
                                        <p:tav tm="100000">
                                          <p:val>
                                            <p:strVal val="#ppt_h"/>
                                          </p:val>
                                        </p:tav>
                                      </p:tavLst>
                                    </p:anim>
                                    <p:anim calcmode="lin" valueType="num">
                                      <p:cBhvr>
                                        <p:cTn id="9" dur="1000" fill="hold"/>
                                        <p:tgtEl>
                                          <p:spTgt spid="21606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606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216070">
                                            <p:txEl>
                                              <p:pRg st="0" end="0"/>
                                            </p:txEl>
                                          </p:spTgt>
                                        </p:tgtEl>
                                        <p:attrNameLst>
                                          <p:attrName>style.visibility</p:attrName>
                                        </p:attrNameLst>
                                      </p:cBhvr>
                                      <p:to>
                                        <p:strVal val="visible"/>
                                      </p:to>
                                    </p:set>
                                    <p:anim calcmode="lin" valueType="num">
                                      <p:cBhvr>
                                        <p:cTn id="14" dur="1000" fill="hold"/>
                                        <p:tgtEl>
                                          <p:spTgt spid="216070">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216070">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21607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1607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000"/>
                            </p:stCondLst>
                            <p:childTnLst>
                              <p:par>
                                <p:cTn id="19" presetID="15" presetClass="entr" presetSubtype="0" fill="hold" grpId="0" nodeType="afterEffect">
                                  <p:stCondLst>
                                    <p:cond delay="1500"/>
                                  </p:stCondLst>
                                  <p:childTnLst>
                                    <p:set>
                                      <p:cBhvr>
                                        <p:cTn id="20" dur="1" fill="hold">
                                          <p:stCondLst>
                                            <p:cond delay="0"/>
                                          </p:stCondLst>
                                        </p:cTn>
                                        <p:tgtEl>
                                          <p:spTgt spid="216069"/>
                                        </p:tgtEl>
                                        <p:attrNameLst>
                                          <p:attrName>style.visibility</p:attrName>
                                        </p:attrNameLst>
                                      </p:cBhvr>
                                      <p:to>
                                        <p:strVal val="visible"/>
                                      </p:to>
                                    </p:set>
                                    <p:anim calcmode="lin" valueType="num">
                                      <p:cBhvr>
                                        <p:cTn id="21" dur="1000" fill="hold"/>
                                        <p:tgtEl>
                                          <p:spTgt spid="216069"/>
                                        </p:tgtEl>
                                        <p:attrNameLst>
                                          <p:attrName>ppt_w</p:attrName>
                                        </p:attrNameLst>
                                      </p:cBhvr>
                                      <p:tavLst>
                                        <p:tav tm="0">
                                          <p:val>
                                            <p:fltVal val="0"/>
                                          </p:val>
                                        </p:tav>
                                        <p:tav tm="100000">
                                          <p:val>
                                            <p:strVal val="#ppt_w"/>
                                          </p:val>
                                        </p:tav>
                                      </p:tavLst>
                                    </p:anim>
                                    <p:anim calcmode="lin" valueType="num">
                                      <p:cBhvr>
                                        <p:cTn id="22" dur="1000" fill="hold"/>
                                        <p:tgtEl>
                                          <p:spTgt spid="216069"/>
                                        </p:tgtEl>
                                        <p:attrNameLst>
                                          <p:attrName>ppt_h</p:attrName>
                                        </p:attrNameLst>
                                      </p:cBhvr>
                                      <p:tavLst>
                                        <p:tav tm="0">
                                          <p:val>
                                            <p:fltVal val="0"/>
                                          </p:val>
                                        </p:tav>
                                        <p:tav tm="100000">
                                          <p:val>
                                            <p:strVal val="#ppt_h"/>
                                          </p:val>
                                        </p:tav>
                                      </p:tavLst>
                                    </p:anim>
                                    <p:anim calcmode="lin" valueType="num">
                                      <p:cBhvr>
                                        <p:cTn id="23" dur="1000" fill="hold"/>
                                        <p:tgtEl>
                                          <p:spTgt spid="216069"/>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16069"/>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4500"/>
                            </p:stCondLst>
                            <p:childTnLst>
                              <p:par>
                                <p:cTn id="26" presetID="15" presetClass="entr" presetSubtype="0" fill="hold" grpId="0" nodeType="afterEffect">
                                  <p:stCondLst>
                                    <p:cond delay="1500"/>
                                  </p:stCondLst>
                                  <p:childTnLst>
                                    <p:set>
                                      <p:cBhvr>
                                        <p:cTn id="27" dur="1" fill="hold">
                                          <p:stCondLst>
                                            <p:cond delay="0"/>
                                          </p:stCondLst>
                                        </p:cTn>
                                        <p:tgtEl>
                                          <p:spTgt spid="216067">
                                            <p:txEl>
                                              <p:pRg st="0" end="0"/>
                                            </p:txEl>
                                          </p:spTgt>
                                        </p:tgtEl>
                                        <p:attrNameLst>
                                          <p:attrName>style.visibility</p:attrName>
                                        </p:attrNameLst>
                                      </p:cBhvr>
                                      <p:to>
                                        <p:strVal val="visible"/>
                                      </p:to>
                                    </p:set>
                                    <p:anim calcmode="lin" valueType="num">
                                      <p:cBhvr>
                                        <p:cTn id="28" dur="1000" fill="hold"/>
                                        <p:tgtEl>
                                          <p:spTgt spid="216067">
                                            <p:txEl>
                                              <p:pRg st="0" end="0"/>
                                            </p:txEl>
                                          </p:spTgt>
                                        </p:tgtEl>
                                        <p:attrNameLst>
                                          <p:attrName>ppt_w</p:attrName>
                                        </p:attrNameLst>
                                      </p:cBhvr>
                                      <p:tavLst>
                                        <p:tav tm="0">
                                          <p:val>
                                            <p:fltVal val="0"/>
                                          </p:val>
                                        </p:tav>
                                        <p:tav tm="100000">
                                          <p:val>
                                            <p:strVal val="#ppt_w"/>
                                          </p:val>
                                        </p:tav>
                                      </p:tavLst>
                                    </p:anim>
                                    <p:anim calcmode="lin" valueType="num">
                                      <p:cBhvr>
                                        <p:cTn id="29" dur="1000" fill="hold"/>
                                        <p:tgtEl>
                                          <p:spTgt spid="216067">
                                            <p:txEl>
                                              <p:pRg st="0" end="0"/>
                                            </p:txEl>
                                          </p:spTgt>
                                        </p:tgtEl>
                                        <p:attrNameLst>
                                          <p:attrName>ppt_h</p:attrName>
                                        </p:attrNameLst>
                                      </p:cBhvr>
                                      <p:tavLst>
                                        <p:tav tm="0">
                                          <p:val>
                                            <p:fltVal val="0"/>
                                          </p:val>
                                        </p:tav>
                                        <p:tav tm="100000">
                                          <p:val>
                                            <p:strVal val="#ppt_h"/>
                                          </p:val>
                                        </p:tav>
                                      </p:tavLst>
                                    </p:anim>
                                    <p:anim calcmode="lin" valueType="num">
                                      <p:cBhvr>
                                        <p:cTn id="30" dur="1000" fill="hold"/>
                                        <p:tgtEl>
                                          <p:spTgt spid="21606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21606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7000"/>
                            </p:stCondLst>
                            <p:childTnLst>
                              <p:par>
                                <p:cTn id="33" presetID="15" presetClass="entr" presetSubtype="0" fill="hold" grpId="0" nodeType="afterEffect">
                                  <p:stCondLst>
                                    <p:cond delay="1500"/>
                                  </p:stCondLst>
                                  <p:childTnLst>
                                    <p:set>
                                      <p:cBhvr>
                                        <p:cTn id="34" dur="1" fill="hold">
                                          <p:stCondLst>
                                            <p:cond delay="0"/>
                                          </p:stCondLst>
                                        </p:cTn>
                                        <p:tgtEl>
                                          <p:spTgt spid="216071"/>
                                        </p:tgtEl>
                                        <p:attrNameLst>
                                          <p:attrName>style.visibility</p:attrName>
                                        </p:attrNameLst>
                                      </p:cBhvr>
                                      <p:to>
                                        <p:strVal val="visible"/>
                                      </p:to>
                                    </p:set>
                                    <p:anim calcmode="lin" valueType="num">
                                      <p:cBhvr>
                                        <p:cTn id="35" dur="1000" fill="hold"/>
                                        <p:tgtEl>
                                          <p:spTgt spid="216071"/>
                                        </p:tgtEl>
                                        <p:attrNameLst>
                                          <p:attrName>ppt_w</p:attrName>
                                        </p:attrNameLst>
                                      </p:cBhvr>
                                      <p:tavLst>
                                        <p:tav tm="0">
                                          <p:val>
                                            <p:fltVal val="0"/>
                                          </p:val>
                                        </p:tav>
                                        <p:tav tm="100000">
                                          <p:val>
                                            <p:strVal val="#ppt_w"/>
                                          </p:val>
                                        </p:tav>
                                      </p:tavLst>
                                    </p:anim>
                                    <p:anim calcmode="lin" valueType="num">
                                      <p:cBhvr>
                                        <p:cTn id="36" dur="1000" fill="hold"/>
                                        <p:tgtEl>
                                          <p:spTgt spid="216071"/>
                                        </p:tgtEl>
                                        <p:attrNameLst>
                                          <p:attrName>ppt_h</p:attrName>
                                        </p:attrNameLst>
                                      </p:cBhvr>
                                      <p:tavLst>
                                        <p:tav tm="0">
                                          <p:val>
                                            <p:fltVal val="0"/>
                                          </p:val>
                                        </p:tav>
                                        <p:tav tm="100000">
                                          <p:val>
                                            <p:strVal val="#ppt_h"/>
                                          </p:val>
                                        </p:tav>
                                      </p:tavLst>
                                    </p:anim>
                                    <p:anim calcmode="lin" valueType="num">
                                      <p:cBhvr>
                                        <p:cTn id="37" dur="1000" fill="hold"/>
                                        <p:tgtEl>
                                          <p:spTgt spid="216071"/>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1607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6" grpId="0"/>
      <p:bldP spid="216067" grpId="0" build="p"/>
      <p:bldP spid="216069" grpId="0"/>
      <p:bldP spid="216070" grpId="0" build="allAtOnce"/>
      <p:bldP spid="21607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5" name="Rectangle 3"/>
          <p:cNvSpPr>
            <a:spLocks noGrp="1" noChangeArrowheads="1"/>
          </p:cNvSpPr>
          <p:nvPr>
            <p:ph type="body" idx="1"/>
          </p:nvPr>
        </p:nvSpPr>
        <p:spPr>
          <a:xfrm>
            <a:off x="457200" y="2514600"/>
            <a:ext cx="8229600" cy="4114800"/>
          </a:xfrm>
        </p:spPr>
        <p:txBody>
          <a:bodyPr/>
          <a:lstStyle/>
          <a:p>
            <a:pPr algn="ctr" eaLnBrk="1" hangingPunct="1">
              <a:defRPr/>
            </a:pPr>
            <a:r>
              <a:rPr lang="en-US" b="1" smtClean="0">
                <a:latin typeface="Copperplate Gothic Bold" pitchFamily="34" charset="0"/>
              </a:rPr>
              <a:t>END</a:t>
            </a:r>
          </a:p>
        </p:txBody>
      </p:sp>
    </p:spTree>
  </p:cSld>
  <p:clrMapOvr>
    <a:masterClrMapping/>
  </p:clrMapOvr>
  <p:transition spd="slow" advTm="7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74435">
                                            <p:txEl>
                                              <p:pRg st="0" end="0"/>
                                            </p:txEl>
                                          </p:spTgt>
                                        </p:tgtEl>
                                        <p:attrNameLst>
                                          <p:attrName>style.visibility</p:attrName>
                                        </p:attrNameLst>
                                      </p:cBhvr>
                                      <p:to>
                                        <p:strVal val="visible"/>
                                      </p:to>
                                    </p:set>
                                    <p:anim calcmode="lin" valueType="num">
                                      <p:cBhvr>
                                        <p:cTn id="7" dur="1000" fill="hold"/>
                                        <p:tgtEl>
                                          <p:spTgt spid="27443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7443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7443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443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2000"/>
                                  </p:stCondLst>
                                  <p:childTnLst>
                                    <p:animEffect transition="out" filter="dissolve">
                                      <p:cBhvr>
                                        <p:cTn id="14" dur="500"/>
                                        <p:tgtEl>
                                          <p:spTgt spid="274435">
                                            <p:txEl>
                                              <p:pRg st="0" end="0"/>
                                            </p:txEl>
                                          </p:spTgt>
                                        </p:tgtEl>
                                      </p:cBhvr>
                                    </p:animEffect>
                                    <p:set>
                                      <p:cBhvr>
                                        <p:cTn id="15" dur="1" fill="hold">
                                          <p:stCondLst>
                                            <p:cond delay="499"/>
                                          </p:stCondLst>
                                        </p:cTn>
                                        <p:tgtEl>
                                          <p:spTgt spid="27443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build="p"/>
      <p:bldP spid="274435" grpId="1"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0" name="Picture 5" descr="Lake Haven 074"/>
          <p:cNvPicPr>
            <a:picLocks noGrp="1" noChangeAspect="1" noChangeArrowheads="1"/>
          </p:cNvPicPr>
          <p:nvPr>
            <p:ph/>
          </p:nvPr>
        </p:nvPicPr>
        <p:blipFill>
          <a:blip r:embed="rId2" cstate="screen"/>
          <a:srcRect/>
          <a:stretch>
            <a:fillRect/>
          </a:stretch>
        </p:blipFill>
        <p:spPr>
          <a:xfrm>
            <a:off x="0" y="0"/>
            <a:ext cx="9144000" cy="6858000"/>
          </a:xfrm>
        </p:spPr>
      </p:pic>
    </p:spTree>
  </p:cSld>
  <p:clrMapOvr>
    <a:masterClrMapping/>
  </p:clrMapOvr>
  <p:transition spd="slow" advClick="0" advTm="7000">
    <p:whee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4" name="Picture 5" descr="Lake Haven 080"/>
          <p:cNvPicPr>
            <a:picLocks noGrp="1" noChangeAspect="1" noChangeArrowheads="1"/>
          </p:cNvPicPr>
          <p:nvPr>
            <p:ph/>
          </p:nvPr>
        </p:nvPicPr>
        <p:blipFill>
          <a:blip r:embed="rId2" cstate="screen"/>
          <a:srcRect/>
          <a:stretch>
            <a:fillRect/>
          </a:stretch>
        </p:blipFill>
        <p:spPr>
          <a:xfrm>
            <a:off x="0" y="0"/>
            <a:ext cx="9144000" cy="6858000"/>
          </a:xfrm>
        </p:spPr>
      </p:pic>
      <p:sp>
        <p:nvSpPr>
          <p:cNvPr id="47111" name="Rectangle 7"/>
          <p:cNvSpPr>
            <a:spLocks noChangeArrowheads="1"/>
          </p:cNvSpPr>
          <p:nvPr/>
        </p:nvSpPr>
        <p:spPr bwMode="auto">
          <a:xfrm>
            <a:off x="228600" y="4343400"/>
            <a:ext cx="4953000" cy="2282825"/>
          </a:xfrm>
          <a:prstGeom prst="rect">
            <a:avLst/>
          </a:prstGeom>
          <a:noFill/>
          <a:ln w="9525">
            <a:noFill/>
            <a:miter lim="800000"/>
            <a:headEnd/>
            <a:tailEnd/>
          </a:ln>
        </p:spPr>
        <p:txBody>
          <a:bodyPr>
            <a:spAutoFit/>
          </a:bodyPr>
          <a:lstStyle/>
          <a:p>
            <a:pPr>
              <a:spcBef>
                <a:spcPct val="50000"/>
              </a:spcBef>
            </a:pPr>
            <a:r>
              <a:rPr lang="en-US" sz="2400">
                <a:solidFill>
                  <a:schemeClr val="bg1"/>
                </a:solidFill>
                <a:latin typeface="Copperplate Gothic Bold" pitchFamily="34" charset="0"/>
              </a:rPr>
              <a:t>Stagnate water, excessive erosion and  the undergrowth, were not a very attractive view from this homeowners back deck.</a:t>
            </a:r>
          </a:p>
        </p:txBody>
      </p:sp>
    </p:spTree>
  </p:cSld>
  <p:clrMapOvr>
    <a:masterClrMapping/>
  </p:clrMapOvr>
  <p:transition spd="slow" advClick="0" advTm="16000">
    <p:whee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1000"/>
                                  </p:stCondLst>
                                  <p:childTnLst>
                                    <p:set>
                                      <p:cBhvr>
                                        <p:cTn id="6" dur="1" fill="hold">
                                          <p:stCondLst>
                                            <p:cond delay="0"/>
                                          </p:stCondLst>
                                        </p:cTn>
                                        <p:tgtEl>
                                          <p:spTgt spid="47111">
                                            <p:txEl>
                                              <p:pRg st="0" end="0"/>
                                            </p:txEl>
                                          </p:spTgt>
                                        </p:tgtEl>
                                        <p:attrNameLst>
                                          <p:attrName>style.visibility</p:attrName>
                                        </p:attrNameLst>
                                      </p:cBhvr>
                                      <p:to>
                                        <p:strVal val="visible"/>
                                      </p:to>
                                    </p:set>
                                    <p:anim calcmode="lin" valueType="num">
                                      <p:cBhvr>
                                        <p:cTn id="7" dur="1000" fill="hold"/>
                                        <p:tgtEl>
                                          <p:spTgt spid="4711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711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71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71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4500"/>
                                  </p:stCondLst>
                                  <p:childTnLst>
                                    <p:animEffect transition="out" filter="dissolve">
                                      <p:cBhvr>
                                        <p:cTn id="14" dur="2000"/>
                                        <p:tgtEl>
                                          <p:spTgt spid="47111">
                                            <p:txEl>
                                              <p:pRg st="0" end="0"/>
                                            </p:txEl>
                                          </p:spTgt>
                                        </p:tgtEl>
                                      </p:cBhvr>
                                    </p:animEffect>
                                    <p:set>
                                      <p:cBhvr>
                                        <p:cTn id="15" dur="1" fill="hold">
                                          <p:stCondLst>
                                            <p:cond delay="1999"/>
                                          </p:stCondLst>
                                        </p:cTn>
                                        <p:tgtEl>
                                          <p:spTgt spid="47111">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build="allAtOnce"/>
    </p:bldLst>
  </p:timing>
</p:sld>
</file>

<file path=ppt/theme/theme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Clouds</Template>
  <TotalTime>2056</TotalTime>
  <Words>561</Words>
  <Application>Microsoft Office PowerPoint</Application>
  <PresentationFormat>On-screen Show (4:3)</PresentationFormat>
  <Paragraphs>52</Paragraphs>
  <Slides>74</Slides>
  <Notes>0</Notes>
  <HiddenSlides>0</HiddenSlides>
  <MMClips>9</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74</vt:i4>
      </vt:variant>
    </vt:vector>
  </HeadingPairs>
  <TitlesOfParts>
    <vt:vector size="82" baseType="lpstr">
      <vt:lpstr>Arial</vt:lpstr>
      <vt:lpstr>Wingdings</vt:lpstr>
      <vt:lpstr>Calibri</vt:lpstr>
      <vt:lpstr>Tahoma</vt:lpstr>
      <vt:lpstr>Copperplate Gothic Bold</vt:lpstr>
      <vt:lpstr>Clouds</vt:lpstr>
      <vt:lpstr>Ocean</vt:lpstr>
      <vt:lpstr>Default Design</vt:lpstr>
      <vt:lpstr>Slide 1</vt:lpstr>
      <vt:lpstr>Lake Haven Stream Restoration Project  </vt:lpstr>
      <vt:lpstr>Slide 3</vt:lpstr>
      <vt:lpstr>Slide 4</vt:lpstr>
      <vt:lpstr>Slide 5</vt:lpstr>
      <vt:lpstr>Slide 6</vt:lpstr>
      <vt:lpstr>Slide 7</vt:lpstr>
      <vt:lpstr>Slide 8</vt:lpstr>
      <vt:lpstr>Slide 9</vt:lpstr>
      <vt:lpstr>Slide 10</vt:lpstr>
      <vt:lpstr>Slide 11</vt:lpstr>
      <vt:lpstr>The Transformation  Begins</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CREDITS</vt:lpstr>
      <vt:lpstr>Slide 74</vt:lpstr>
    </vt:vector>
  </TitlesOfParts>
  <Company>The Dickerson Group,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Lake Haven Stream Restoration Project</dc:title>
  <dc:creator>robert.brush</dc:creator>
  <cp:lastModifiedBy>Fe Fernandez-Hevener</cp:lastModifiedBy>
  <cp:revision>89</cp:revision>
  <dcterms:created xsi:type="dcterms:W3CDTF">2008-08-14T20:49:24Z</dcterms:created>
  <dcterms:modified xsi:type="dcterms:W3CDTF">2011-07-18T22:00:21Z</dcterms:modified>
</cp:coreProperties>
</file>